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98" r:id="rId2"/>
    <p:sldId id="310" r:id="rId3"/>
    <p:sldId id="311" r:id="rId4"/>
    <p:sldId id="299" r:id="rId5"/>
    <p:sldId id="301" r:id="rId6"/>
    <p:sldId id="302" r:id="rId7"/>
    <p:sldId id="315" r:id="rId8"/>
    <p:sldId id="300" r:id="rId9"/>
    <p:sldId id="321" r:id="rId10"/>
    <p:sldId id="322" r:id="rId11"/>
    <p:sldId id="323" r:id="rId12"/>
    <p:sldId id="316" r:id="rId13"/>
    <p:sldId id="303" r:id="rId14"/>
    <p:sldId id="313" r:id="rId15"/>
    <p:sldId id="324" r:id="rId16"/>
    <p:sldId id="318" r:id="rId17"/>
    <p:sldId id="319" r:id="rId18"/>
    <p:sldId id="320" r:id="rId19"/>
    <p:sldId id="309" r:id="rId20"/>
    <p:sldId id="317" r:id="rId21"/>
    <p:sldId id="263" r:id="rId22"/>
    <p:sldId id="264" r:id="rId23"/>
    <p:sldId id="294" r:id="rId24"/>
    <p:sldId id="287" r:id="rId25"/>
    <p:sldId id="283" r:id="rId26"/>
    <p:sldId id="265" r:id="rId27"/>
    <p:sldId id="258" r:id="rId28"/>
    <p:sldId id="285" r:id="rId29"/>
    <p:sldId id="288" r:id="rId30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88" autoAdjust="0"/>
    <p:restoredTop sz="94640" autoAdjust="0"/>
  </p:normalViewPr>
  <p:slideViewPr>
    <p:cSldViewPr>
      <p:cViewPr>
        <p:scale>
          <a:sx n="75" d="100"/>
          <a:sy n="75" d="100"/>
        </p:scale>
        <p:origin x="-103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53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178B7D-9D95-4E62-8524-D53FA82DF189}" type="datetimeFigureOut">
              <a:rPr lang="en-US" smtClean="0"/>
              <a:t>10/5/2011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5A3522-7BB5-4470-9718-1CA4089EDBA8}" type="slidenum">
              <a:rPr lang="en-US" smtClean="0"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5A3522-7BB5-4470-9718-1CA4089EDBA8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D1D62C-AADB-4761-B1D4-71A52093E202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1137C2-24B8-43B3-B985-3AD45ACD2CDA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9D8788-BE56-4BD7-9B24-F06C08DEF51F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6A8B1D-E1DA-44B3-BE91-115615B9D0E7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9A3499-956B-4DB5-BF7E-A76EC68D75A1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FCDF59-592E-4C63-8287-18E47C12A86B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C0FEC4-A862-4C86-AEF1-EC81955C2138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DA6E8-60C6-4250-A8E2-DA7FC82C7A40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DAEB3F-09A6-450C-BAC9-B0E7C940870D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CFA56C-13F2-4725-9205-9AD758556349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1F06A1-9341-4973-AE05-4FB87C14E331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FF"/>
            </a:gs>
            <a:gs pos="100000">
              <a:srgbClr val="FFCCFF">
                <a:gamma/>
                <a:tint val="22353"/>
                <a:invGamma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4C1A73B-84A5-4C12-8F10-6802E28765E6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dorigo.wordpress.com/" TargetMode="External"/><Relationship Id="rId2" Type="http://schemas.openxmlformats.org/officeDocument/2006/relationships/hyperlink" Target="http://qd.typepad.com/6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cientificblogging.com/quantum_diaries_survivor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it/search?q=higgs+search&amp;ie=utf-8&amp;oe=utf-8&amp;aq=t&amp;rls=org.mozilla:it:official&amp;client=firefox-a" TargetMode="External"/><Relationship Id="rId7" Type="http://schemas.openxmlformats.org/officeDocument/2006/relationships/hyperlink" Target="http://www.google.it/search?q=CDF&amp;ie=utf-8&amp;oe=utf-8&amp;aq=t&amp;rls=org.mozilla:it:official&amp;client=firefox-a" TargetMode="External"/><Relationship Id="rId2" Type="http://schemas.openxmlformats.org/officeDocument/2006/relationships/hyperlink" Target="http://www.google.it/search?q=top+mass&amp;ie=utf-8&amp;oe=utf-8&amp;aq=t&amp;rls=org.mozilla:it:official&amp;client=firefox-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it/search?q=higgs+mass&amp;ie=utf-8&amp;oe=utf-8&amp;aq=t&amp;rls=org.mozilla:it:official&amp;client=firefox-a" TargetMode="External"/><Relationship Id="rId5" Type="http://schemas.openxmlformats.org/officeDocument/2006/relationships/hyperlink" Target="http://www.google.it/search?q=jet+energy+scale&amp;ie=utf-8&amp;oe=utf-8&amp;aq=t&amp;rls=org.mozilla:it:official&amp;client=firefox-a" TargetMode="External"/><Relationship Id="rId4" Type="http://schemas.openxmlformats.org/officeDocument/2006/relationships/hyperlink" Target="http://www.google.it/search?q=higgs+limits&amp;ie=utf-8&amp;oe=utf-8&amp;aq=t&amp;rls=org.mozilla:it:official&amp;client=firefox-a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cientificblogging.com/quantum_diaries_survivor/cdf_higgs_decays_diphotons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cientificblogging.com/quantum_diaries_survivor/how_do_we_fix_science_journalism_simple_we_dont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ientificblogging.com/quantum_diaries_survivor/more_omega_b_baryon_significance" TargetMode="External"/><Relationship Id="rId3" Type="http://schemas.openxmlformats.org/officeDocument/2006/relationships/hyperlink" Target="http://dorigo.wordpress.com/2007/05/28/i-want-to-know-about-the-multi-b-excess-too/" TargetMode="External"/><Relationship Id="rId7" Type="http://schemas.openxmlformats.org/officeDocument/2006/relationships/hyperlink" Target="http://dorigo.wordpress.com/2009/02/02/some-notes-on-the-multi-muon-analysis-part-iv/" TargetMode="External"/><Relationship Id="rId2" Type="http://schemas.openxmlformats.org/officeDocument/2006/relationships/hyperlink" Target="http://qd.typepad.com/6/2005/03/for_your_eyes_f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origo.wordpress.com/2008/11/12/some-notes-on-the-multi-muon-analysis-part-iii/" TargetMode="External"/><Relationship Id="rId5" Type="http://schemas.openxmlformats.org/officeDocument/2006/relationships/hyperlink" Target="http://dorigo.wordpress.com/2008/11/08/some-notes-on-the-multi-muon-analysis-part-ii/" TargetMode="External"/><Relationship Id="rId4" Type="http://schemas.openxmlformats.org/officeDocument/2006/relationships/hyperlink" Target="http://dorigo.wordpress.com/2008/11/08/some-notes-on-the-multi-muon-analysis-part-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1143000"/>
          </a:xfrm>
        </p:spPr>
        <p:txBody>
          <a:bodyPr/>
          <a:lstStyle/>
          <a:p>
            <a:r>
              <a:rPr lang="en-US" dirty="0" smtClean="0"/>
              <a:t>I Blogs come </a:t>
            </a:r>
            <a:r>
              <a:rPr lang="en-US" dirty="0" err="1" smtClean="0"/>
              <a:t>strumento</a:t>
            </a:r>
            <a:r>
              <a:rPr lang="en-US" smtClean="0"/>
              <a:t> per la Comunicazione Scientifica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6136704"/>
            <a:ext cx="8229600" cy="604664"/>
          </a:xfrm>
        </p:spPr>
        <p:txBody>
          <a:bodyPr/>
          <a:lstStyle/>
          <a:p>
            <a:pPr algn="ctr">
              <a:buNone/>
            </a:pPr>
            <a:r>
              <a:rPr lang="en-US" smtClean="0"/>
              <a:t>	</a:t>
            </a:r>
            <a:r>
              <a:rPr lang="en-US" sz="2400" smtClean="0"/>
              <a:t>Tommaso Dorigo, INFN Padova</a:t>
            </a:r>
            <a:endParaRPr lang="en-US" sz="2400"/>
          </a:p>
        </p:txBody>
      </p:sp>
      <p:sp>
        <p:nvSpPr>
          <p:cNvPr id="4" name="CasellaDiTesto 3"/>
          <p:cNvSpPr txBox="1"/>
          <p:nvPr/>
        </p:nvSpPr>
        <p:spPr>
          <a:xfrm>
            <a:off x="3851920" y="188640"/>
            <a:ext cx="5164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Incontri di Fisica 2011 - Frascati, 5 ottobre 2011</a:t>
            </a:r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564904"/>
            <a:ext cx="4004845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0"/>
            <a:ext cx="8229600" cy="1143000"/>
          </a:xfrm>
        </p:spPr>
        <p:txBody>
          <a:bodyPr/>
          <a:lstStyle/>
          <a:p>
            <a:r>
              <a:rPr lang="it-IT"/>
              <a:t>I fisici e il pubblico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496" y="1340768"/>
            <a:ext cx="8964488" cy="525658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Il flusso di comunicazione di risultati scientifici </a:t>
            </a:r>
            <a:r>
              <a:rPr lang="en-US" sz="2000" smtClean="0"/>
              <a:t>dagli esperimenti </a:t>
            </a:r>
            <a:r>
              <a:rPr lang="en-US" sz="2000"/>
              <a:t>al pubblico </a:t>
            </a:r>
            <a:r>
              <a:rPr lang="en-US" sz="2000" smtClean="0"/>
              <a:t>è interrotto da </a:t>
            </a:r>
            <a:r>
              <a:rPr lang="en-US" sz="2000"/>
              <a:t>un gap difficile da </a:t>
            </a:r>
            <a:r>
              <a:rPr lang="en-US" sz="2000" smtClean="0"/>
              <a:t>colmare, dovuto a diverse ragioni: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 lvl="1">
              <a:lnSpc>
                <a:spcPct val="80000"/>
              </a:lnSpc>
            </a:pPr>
            <a:r>
              <a:rPr lang="en-US" sz="1800" smtClean="0"/>
              <a:t>la </a:t>
            </a:r>
            <a:r>
              <a:rPr lang="en-US" sz="1800"/>
              <a:t>regola “</a:t>
            </a:r>
            <a:r>
              <a:rPr lang="en-US" sz="1800" b="1"/>
              <a:t>publish or perish</a:t>
            </a:r>
            <a:r>
              <a:rPr lang="en-US" sz="1800"/>
              <a:t>”:</a:t>
            </a:r>
          </a:p>
          <a:p>
            <a:pPr lvl="2">
              <a:lnSpc>
                <a:spcPct val="80000"/>
              </a:lnSpc>
            </a:pPr>
            <a:r>
              <a:rPr lang="en-US" sz="1800" smtClean="0"/>
              <a:t>si pubblica su </a:t>
            </a:r>
            <a:r>
              <a:rPr lang="en-US" sz="1800"/>
              <a:t>riviste </a:t>
            </a:r>
            <a:r>
              <a:rPr lang="en-US" sz="1800" smtClean="0"/>
              <a:t>scientifiche il cui solo uso è la metrica </a:t>
            </a:r>
            <a:r>
              <a:rPr lang="en-US" sz="1800"/>
              <a:t>del </a:t>
            </a:r>
            <a:r>
              <a:rPr lang="en-US" sz="1800" smtClean="0"/>
              <a:t>merito</a:t>
            </a:r>
            <a:endParaRPr lang="en-US" sz="1800"/>
          </a:p>
          <a:p>
            <a:pPr lvl="2">
              <a:lnSpc>
                <a:spcPct val="80000"/>
              </a:lnSpc>
            </a:pPr>
            <a:r>
              <a:rPr lang="en-US" sz="1800" smtClean="0"/>
              <a:t>competizione </a:t>
            </a:r>
            <a:r>
              <a:rPr lang="en-US" sz="1800" smtClean="0">
                <a:sym typeface="Wingdings" pitchFamily="2" charset="2"/>
              </a:rPr>
              <a:t></a:t>
            </a:r>
            <a:r>
              <a:rPr lang="en-US" sz="1800" smtClean="0"/>
              <a:t> segretezza </a:t>
            </a:r>
            <a:r>
              <a:rPr lang="en-US" sz="1800" smtClean="0">
                <a:sym typeface="Wingdings" pitchFamily="2" charset="2"/>
              </a:rPr>
              <a:t> </a:t>
            </a:r>
            <a:r>
              <a:rPr lang="en-US" sz="1800" smtClean="0"/>
              <a:t>solo </a:t>
            </a:r>
            <a:r>
              <a:rPr lang="en-US" sz="1800"/>
              <a:t>il risultato finale </a:t>
            </a:r>
            <a:r>
              <a:rPr lang="en-US" sz="1800" smtClean="0"/>
              <a:t>esce </a:t>
            </a:r>
            <a:r>
              <a:rPr lang="en-US" sz="1800"/>
              <a:t>dalla </a:t>
            </a:r>
            <a:r>
              <a:rPr lang="en-US" sz="1800" smtClean="0"/>
              <a:t>cucina</a:t>
            </a:r>
          </a:p>
          <a:p>
            <a:pPr lvl="2">
              <a:lnSpc>
                <a:spcPct val="80000"/>
              </a:lnSpc>
            </a:pPr>
            <a:r>
              <a:rPr lang="en-US" sz="1800" smtClean="0"/>
              <a:t>il “work in progress”, che più attira il pubblico, ne viene oscurato </a:t>
            </a:r>
            <a:endParaRPr lang="en-US" sz="1800"/>
          </a:p>
          <a:p>
            <a:pPr lvl="1">
              <a:lnSpc>
                <a:spcPct val="80000"/>
              </a:lnSpc>
            </a:pPr>
            <a:endParaRPr lang="en-US" sz="1800" smtClean="0"/>
          </a:p>
          <a:p>
            <a:pPr lvl="1">
              <a:lnSpc>
                <a:spcPct val="80000"/>
              </a:lnSpc>
            </a:pPr>
            <a:r>
              <a:rPr lang="en-US" sz="1800" smtClean="0"/>
              <a:t>L’</a:t>
            </a:r>
            <a:r>
              <a:rPr lang="en-US" sz="1800" b="1" smtClean="0"/>
              <a:t>assenza </a:t>
            </a:r>
            <a:r>
              <a:rPr lang="en-US" sz="1800" b="1"/>
              <a:t>di una cultura della scienza</a:t>
            </a:r>
            <a:r>
              <a:rPr lang="en-US" sz="1800"/>
              <a:t> nei giornali:</a:t>
            </a:r>
          </a:p>
          <a:p>
            <a:pPr lvl="2">
              <a:lnSpc>
                <a:spcPct val="80000"/>
              </a:lnSpc>
            </a:pPr>
            <a:r>
              <a:rPr lang="en-US" sz="1800"/>
              <a:t>scrittori qualificati sono difficili da trovare;</a:t>
            </a:r>
          </a:p>
          <a:p>
            <a:pPr lvl="2">
              <a:lnSpc>
                <a:spcPct val="80000"/>
              </a:lnSpc>
            </a:pPr>
            <a:r>
              <a:rPr lang="en-US" sz="1800"/>
              <a:t>la scienza non </a:t>
            </a:r>
            <a:r>
              <a:rPr lang="en-US" sz="1800" smtClean="0"/>
              <a:t>“tira”!</a:t>
            </a:r>
            <a:endParaRPr lang="en-US" sz="1800"/>
          </a:p>
          <a:p>
            <a:pPr lvl="1">
              <a:lnSpc>
                <a:spcPct val="80000"/>
              </a:lnSpc>
            </a:pPr>
            <a:r>
              <a:rPr lang="en-US" sz="1800" smtClean="0"/>
              <a:t>La </a:t>
            </a:r>
            <a:r>
              <a:rPr lang="en-US" sz="1800"/>
              <a:t>fisica è </a:t>
            </a:r>
            <a:r>
              <a:rPr lang="en-US" sz="1800" smtClean="0"/>
              <a:t>solitamente percepita </a:t>
            </a:r>
            <a:r>
              <a:rPr lang="en-US" sz="1800"/>
              <a:t>come “</a:t>
            </a:r>
            <a:r>
              <a:rPr lang="en-US" sz="1800" b="1"/>
              <a:t>troppo difficile</a:t>
            </a:r>
            <a:r>
              <a:rPr lang="en-US" sz="1800" smtClean="0"/>
              <a:t>”</a:t>
            </a:r>
            <a:endParaRPr lang="en-US" sz="1800"/>
          </a:p>
          <a:p>
            <a:pPr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</a:pPr>
            <a:r>
              <a:rPr lang="it-IT" sz="2000" smtClean="0"/>
              <a:t>C’è bisogno di un canale diretto di comunicazione per non far percepire la ricerca scientifica come qualcosa di “fuori dal mondo”, inutile e lontana</a:t>
            </a:r>
          </a:p>
          <a:p>
            <a:pPr>
              <a:lnSpc>
                <a:spcPct val="80000"/>
              </a:lnSpc>
            </a:pPr>
            <a:endParaRPr lang="it-IT" sz="2000" smtClean="0"/>
          </a:p>
          <a:p>
            <a:pPr>
              <a:lnSpc>
                <a:spcPct val="80000"/>
              </a:lnSpc>
            </a:pPr>
            <a:r>
              <a:rPr lang="it-IT" sz="2000" smtClean="0"/>
              <a:t>La </a:t>
            </a:r>
            <a:r>
              <a:rPr lang="it-IT" sz="2000" smtClean="0"/>
              <a:t>scienza nel XXI secolo </a:t>
            </a:r>
            <a:r>
              <a:rPr lang="it-IT" sz="2000" smtClean="0"/>
              <a:t>non </a:t>
            </a:r>
            <a:r>
              <a:rPr lang="it-IT" sz="2000" smtClean="0"/>
              <a:t>può </a:t>
            </a:r>
            <a:r>
              <a:rPr lang="it-IT" sz="2000" smtClean="0"/>
              <a:t>più ignorare questo problema</a:t>
            </a:r>
            <a:endParaRPr lang="en-US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25413"/>
            <a:ext cx="8229600" cy="855315"/>
          </a:xfrm>
        </p:spPr>
        <p:txBody>
          <a:bodyPr/>
          <a:lstStyle/>
          <a:p>
            <a:r>
              <a:rPr lang="it-IT" sz="4000"/>
              <a:t>Il problema</a:t>
            </a:r>
            <a:r>
              <a:rPr lang="it-IT" sz="4000" smtClean="0"/>
              <a:t>:</a:t>
            </a:r>
            <a:r>
              <a:rPr lang="it-IT" sz="4000"/>
              <a:t> </a:t>
            </a:r>
            <a:r>
              <a:rPr lang="it-IT" sz="4000" smtClean="0"/>
              <a:t>“filling </a:t>
            </a:r>
            <a:r>
              <a:rPr lang="it-IT" sz="4000"/>
              <a:t>the gap”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96752"/>
            <a:ext cx="8675688" cy="288032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000" smtClean="0"/>
              <a:t>	Molti ricercatori hanno ormai capito come sia necessario convincere il pubblico del valore per la società della ricerca di base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smtClean="0"/>
              <a:t>	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smtClean="0"/>
              <a:t>	Ciò vale in particolare per discipline “costose”, come la fisica o l’astronomia, che non vengono percepite come immediatamente cruciali per la società (come e.g. la medicina)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smtClean="0"/>
              <a:t>	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smtClean="0"/>
              <a:t>	Nonostante questa presa di coscienza, sono pochi i ricercatori che accettano come il loro lavoro debba anche direttamente riguardare l’offerta al pubblico di un canale di comunicazione		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smtClean="0"/>
              <a:t>		- per educare alla scienza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smtClean="0"/>
              <a:t>		- per rendere partecipi tutti i cittadini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smtClean="0"/>
              <a:t>		  all’avanzamento della </a:t>
            </a:r>
            <a:r>
              <a:rPr lang="en-US" sz="2000" smtClean="0"/>
              <a:t>conoscenza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smtClean="0"/>
              <a:t>	</a:t>
            </a:r>
            <a:r>
              <a:rPr lang="en-US" sz="2000" smtClean="0"/>
              <a:t>	- per mettere a disposizione la propria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smtClean="0"/>
              <a:t>		  esperienza</a:t>
            </a:r>
            <a:endParaRPr lang="it-IT" sz="1600"/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65849" y="4349900"/>
            <a:ext cx="3378151" cy="250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179512" y="5903893"/>
            <a:ext cx="554461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smtClean="0">
                <a:solidFill>
                  <a:srgbClr val="FF0000"/>
                </a:solidFill>
              </a:rPr>
              <a:t>I </a:t>
            </a:r>
            <a:r>
              <a:rPr lang="en-US" sz="2000">
                <a:solidFill>
                  <a:srgbClr val="FF0000"/>
                </a:solidFill>
              </a:rPr>
              <a:t>blogs scientifici </a:t>
            </a:r>
            <a:r>
              <a:rPr lang="en-US" sz="2000" smtClean="0">
                <a:solidFill>
                  <a:srgbClr val="FF0000"/>
                </a:solidFill>
              </a:rPr>
              <a:t>possono essere lo strumento adatto a questo scopo </a:t>
            </a:r>
          </a:p>
          <a:p>
            <a:endParaRPr lang="en-US" sz="1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…Ma cos’è un blog ?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1540768"/>
          </a:xfrm>
        </p:spPr>
        <p:txBody>
          <a:bodyPr/>
          <a:lstStyle/>
          <a:p>
            <a:r>
              <a:rPr lang="en-US" sz="2000" smtClean="0"/>
              <a:t>Sette anni fa non lo sapevo nemmeno io – forse vale la pena di spiegarlo !</a:t>
            </a:r>
          </a:p>
          <a:p>
            <a:r>
              <a:rPr lang="en-US" sz="2000" smtClean="0"/>
              <a:t>Un blog è un “diario” online, accessibile a tutti, ove l’autore scrive a cadenza libera degli articoli (“post”) di un argomento di sua scelta</a:t>
            </a: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87956" y="3140968"/>
            <a:ext cx="4956043" cy="371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sellaDiTesto 5"/>
          <p:cNvSpPr txBox="1"/>
          <p:nvPr/>
        </p:nvSpPr>
        <p:spPr>
          <a:xfrm>
            <a:off x="323528" y="3789040"/>
            <a:ext cx="36724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Il fenomeno è iniziato alla fine degli anni ’90 (precursore: la “zine”), ma è esploso nel 2003 con l’offerta di strumenti per l’instant publishing</a:t>
            </a:r>
          </a:p>
          <a:p>
            <a:endParaRPr lang="en-US"/>
          </a:p>
          <a:p>
            <a:r>
              <a:rPr lang="en-US" smtClean="0"/>
              <a:t>Oggi ve ne sono oltre 150 milioni.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smtClean="0"/>
              <a:t>Tipi di blog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/>
          <a:lstStyle/>
          <a:p>
            <a:r>
              <a:rPr lang="en-US" smtClean="0"/>
              <a:t>I blog vengono usati in modi molto diversi da diversi autori. Si possono identificare:</a:t>
            </a:r>
          </a:p>
          <a:p>
            <a:pPr lvl="1"/>
            <a:endParaRPr lang="en-US" sz="2000" smtClean="0"/>
          </a:p>
          <a:p>
            <a:pPr lvl="1"/>
            <a:r>
              <a:rPr lang="en-US" sz="2000" smtClean="0">
                <a:solidFill>
                  <a:srgbClr val="0070C0"/>
                </a:solidFill>
              </a:rPr>
              <a:t>Blogs personali</a:t>
            </a:r>
            <a:r>
              <a:rPr lang="en-US" sz="2000" smtClean="0"/>
              <a:t>, veri e propri diari online ove l’autore “esterna” i propri pensieri e le proprie esperienze di vita quotidiana. Raramente questi blogs acquistano lettori e rilevanza </a:t>
            </a:r>
          </a:p>
          <a:p>
            <a:pPr lvl="1"/>
            <a:endParaRPr lang="en-US" sz="2000" smtClean="0"/>
          </a:p>
          <a:p>
            <a:pPr lvl="1"/>
            <a:r>
              <a:rPr lang="en-US" sz="2000" smtClean="0"/>
              <a:t>“</a:t>
            </a:r>
            <a:r>
              <a:rPr lang="en-US" sz="2000" smtClean="0">
                <a:solidFill>
                  <a:srgbClr val="0070C0"/>
                </a:solidFill>
              </a:rPr>
              <a:t>Corporate blogs</a:t>
            </a:r>
            <a:r>
              <a:rPr lang="en-US" sz="2000" smtClean="0"/>
              <a:t>”, scritti anche a più mani, servono a diffondere informazioni su un gruppo, e hanno fini commerciali</a:t>
            </a:r>
          </a:p>
          <a:p>
            <a:pPr lvl="1"/>
            <a:endParaRPr lang="en-US" sz="2000" smtClean="0"/>
          </a:p>
          <a:p>
            <a:pPr lvl="1"/>
            <a:r>
              <a:rPr lang="en-US" sz="2000" smtClean="0">
                <a:solidFill>
                  <a:srgbClr val="0070C0"/>
                </a:solidFill>
              </a:rPr>
              <a:t>Blogs a soggetto</a:t>
            </a:r>
            <a:r>
              <a:rPr lang="en-US" sz="2000" smtClean="0"/>
              <a:t>, ove l’autore riporta notizie su un argomento in particolare. </a:t>
            </a:r>
            <a:r>
              <a:rPr lang="en-US" sz="2000" smtClean="0"/>
              <a:t>Questi </a:t>
            </a:r>
            <a:r>
              <a:rPr lang="en-US" sz="2000" smtClean="0"/>
              <a:t>possono a volte conquistare un alto numero di lettori, acquistando un ruolo nel mondo dell’informazione</a:t>
            </a:r>
          </a:p>
          <a:p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143000"/>
          </a:xfrm>
        </p:spPr>
        <p:txBody>
          <a:bodyPr/>
          <a:lstStyle/>
          <a:p>
            <a:r>
              <a:rPr lang="en-US" smtClean="0"/>
              <a:t>Due casi eclatanti ma diversi</a:t>
            </a:r>
            <a:endParaRPr lang="en-US"/>
          </a:p>
        </p:txBody>
      </p:sp>
      <p:pic>
        <p:nvPicPr>
          <p:cNvPr id="460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96638"/>
            <a:ext cx="8229600" cy="1728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5013176"/>
            <a:ext cx="735330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sellaDiTesto 5"/>
          <p:cNvSpPr txBox="1"/>
          <p:nvPr/>
        </p:nvSpPr>
        <p:spPr>
          <a:xfrm>
            <a:off x="407719" y="3140968"/>
            <a:ext cx="87362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The Huffington Post</a:t>
            </a:r>
            <a:r>
              <a:rPr lang="en-US" smtClean="0"/>
              <a:t> è nato come un blog a tre mani sulla politica USA. Grazie</a:t>
            </a:r>
          </a:p>
          <a:p>
            <a:r>
              <a:rPr lang="en-US" smtClean="0"/>
              <a:t>a un rapido successo è mutato in un giornale online, ora un’impresa da 250M$.</a:t>
            </a:r>
          </a:p>
          <a:p>
            <a:endParaRPr lang="en-US" smtClean="0"/>
          </a:p>
          <a:p>
            <a:r>
              <a:rPr lang="en-US" b="1" smtClean="0">
                <a:solidFill>
                  <a:srgbClr val="FF0000"/>
                </a:solidFill>
              </a:rPr>
              <a:t>Il Blog di Beppe Grillo</a:t>
            </a:r>
            <a:r>
              <a:rPr lang="en-US" smtClean="0"/>
              <a:t>, pur avendo un altissimo traffico, è rimasto un blog, ma la potenza massmediatica che ha generato è però diventata la base delle operazioni politiche del movimento che Grillo ha fondato.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en-US" smtClean="0"/>
              <a:t>Ma ci deve interessare </a:t>
            </a:r>
            <a:br>
              <a:rPr lang="en-US" smtClean="0"/>
            </a:br>
            <a:r>
              <a:rPr lang="en-US" smtClean="0"/>
              <a:t>il volume di lettori ?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528" y="4077072"/>
            <a:ext cx="5472608" cy="2376264"/>
          </a:xfrm>
        </p:spPr>
        <p:txBody>
          <a:bodyPr/>
          <a:lstStyle/>
          <a:p>
            <a:pPr>
              <a:buNone/>
            </a:pPr>
            <a:r>
              <a:rPr lang="en-US" sz="2000" smtClean="0">
                <a:sym typeface="Wingdings" pitchFamily="2" charset="2"/>
              </a:rPr>
              <a:t>Inoltre, un alto traffico </a:t>
            </a:r>
            <a:r>
              <a:rPr lang="en-US" sz="2000" smtClean="0">
                <a:sym typeface="Wingdings" pitchFamily="2" charset="2"/>
              </a:rPr>
              <a:t>ci conferma</a:t>
            </a:r>
            <a:r>
              <a:rPr lang="en-US" sz="2000" smtClean="0">
                <a:sym typeface="Wingdings" pitchFamily="2" charset="2"/>
              </a:rPr>
              <a:t> </a:t>
            </a:r>
            <a:r>
              <a:rPr lang="en-US" sz="2000" smtClean="0">
                <a:sym typeface="Wingdings" pitchFamily="2" charset="2"/>
              </a:rPr>
              <a:t>che il proprio sforzo non è vano</a:t>
            </a:r>
            <a:endParaRPr lang="en-US" sz="2000" smtClean="0"/>
          </a:p>
          <a:p>
            <a:pPr>
              <a:buNone/>
            </a:pPr>
            <a:r>
              <a:rPr lang="en-US" sz="1800" smtClean="0"/>
              <a:t>Tuttavia bisogna evitare di “deviare” dallo scopo e dal target iniziale per inseguire un più alto numero di lettori</a:t>
            </a:r>
          </a:p>
          <a:p>
            <a:pPr lvl="1"/>
            <a:r>
              <a:rPr lang="en-US" sz="1600" smtClean="0"/>
              <a:t>Inseguendo gli argomenti più “caldi” anche se fuori dal proprio normale range di interesse</a:t>
            </a:r>
          </a:p>
          <a:p>
            <a:pPr lvl="1"/>
            <a:r>
              <a:rPr lang="en-US" sz="1600" smtClean="0"/>
              <a:t>Diventando “tuttologi”</a:t>
            </a:r>
          </a:p>
          <a:p>
            <a:pPr lvl="1"/>
            <a:r>
              <a:rPr lang="en-US" sz="1600" smtClean="0"/>
              <a:t>Diventando il “Panorama” dei blog</a:t>
            </a:r>
            <a:endParaRPr lang="en-US" sz="1800"/>
          </a:p>
        </p:txBody>
      </p:sp>
      <p:sp>
        <p:nvSpPr>
          <p:cNvPr id="5" name="CasellaDiTesto 4"/>
          <p:cNvSpPr txBox="1"/>
          <p:nvPr/>
        </p:nvSpPr>
        <p:spPr>
          <a:xfrm>
            <a:off x="467544" y="1614859"/>
            <a:ext cx="842493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mtClean="0"/>
              <a:t>				SI </a:t>
            </a:r>
            <a:r>
              <a:rPr lang="en-US" smtClean="0"/>
              <a:t>!</a:t>
            </a:r>
          </a:p>
          <a:p>
            <a:r>
              <a:rPr lang="en-US" sz="2000" smtClean="0"/>
              <a:t>L’osservazione fondamentale è che </a:t>
            </a:r>
            <a:r>
              <a:rPr lang="en-US" sz="2000" smtClean="0">
                <a:solidFill>
                  <a:srgbClr val="0070C0"/>
                </a:solidFill>
              </a:rPr>
              <a:t>la qualità e la popolarità di un blog sono fortemente correlate</a:t>
            </a:r>
          </a:p>
          <a:p>
            <a:pPr lvl="1">
              <a:buFontTx/>
              <a:buChar char="-"/>
            </a:pPr>
            <a:r>
              <a:rPr lang="en-US" sz="2000" smtClean="0"/>
              <a:t> Il web è un mercato altamente competitivo </a:t>
            </a:r>
          </a:p>
          <a:p>
            <a:pPr lvl="2"/>
            <a:r>
              <a:rPr lang="en-US" smtClean="0">
                <a:sym typeface="Wingdings" pitchFamily="2" charset="2"/>
              </a:rPr>
              <a:t> I siti migliori sono giocoforza quelli che hanno maggior traffico</a:t>
            </a:r>
            <a:endParaRPr lang="en-US" smtClean="0"/>
          </a:p>
          <a:p>
            <a:pPr lvl="1">
              <a:buFontTx/>
              <a:buChar char="-"/>
            </a:pPr>
            <a:r>
              <a:rPr lang="en-US" sz="2000" smtClean="0"/>
              <a:t> C’è un rinforzo positivo: più lettori si hanno, maggiore è lo stimolo a far bene e produrre materiale interessante </a:t>
            </a:r>
          </a:p>
          <a:p>
            <a:pPr lvl="2">
              <a:buFont typeface="Wingdings"/>
              <a:buChar char="à"/>
            </a:pPr>
            <a:r>
              <a:rPr lang="en-US" smtClean="0">
                <a:sym typeface="Wingdings" pitchFamily="2" charset="2"/>
              </a:rPr>
              <a:t> spirale virtuosa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5969" y="4592885"/>
            <a:ext cx="4118679" cy="2265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en-US" smtClean="0"/>
              <a:t>Caratteristiche attraenti dei blogs per la divulgazione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80528" y="1772816"/>
            <a:ext cx="6516216" cy="4525963"/>
          </a:xfrm>
        </p:spPr>
        <p:txBody>
          <a:bodyPr/>
          <a:lstStyle/>
          <a:p>
            <a:r>
              <a:rPr lang="en-US" sz="2400" smtClean="0"/>
              <a:t>Il modo in cui un blog diffonde notizie è molto diverso da quello di un giornale</a:t>
            </a:r>
          </a:p>
          <a:p>
            <a:pPr lvl="1"/>
            <a:r>
              <a:rPr lang="en-US" sz="1800" smtClean="0"/>
              <a:t>Permette una benefica interattività tra utente e autore</a:t>
            </a:r>
          </a:p>
          <a:p>
            <a:pPr lvl="2"/>
            <a:r>
              <a:rPr lang="en-US" sz="1800" smtClean="0">
                <a:sym typeface="Wingdings" pitchFamily="2" charset="2"/>
              </a:rPr>
              <a:t>Struttura a-gerarchica, orizzontale </a:t>
            </a:r>
            <a:endParaRPr lang="en-US" sz="1400" smtClean="0">
              <a:sym typeface="Wingdings" pitchFamily="2" charset="2"/>
            </a:endParaRPr>
          </a:p>
          <a:p>
            <a:pPr lvl="2"/>
            <a:r>
              <a:rPr lang="en-US" sz="1800" smtClean="0">
                <a:sym typeface="Wingdings" pitchFamily="2" charset="2"/>
              </a:rPr>
              <a:t>L’autore “si mette in gioco” nell’arena (thread)</a:t>
            </a:r>
            <a:endParaRPr lang="en-US" sz="1800" smtClean="0"/>
          </a:p>
          <a:p>
            <a:pPr lvl="1"/>
            <a:r>
              <a:rPr lang="en-US" sz="1800" smtClean="0"/>
              <a:t>Non è legato a cadenze fisse</a:t>
            </a:r>
          </a:p>
          <a:p>
            <a:pPr lvl="2">
              <a:buFont typeface="Wingdings" pitchFamily="2" charset="2"/>
              <a:buChar char="à"/>
            </a:pPr>
            <a:r>
              <a:rPr lang="en-US" sz="1800" smtClean="0">
                <a:sym typeface="Wingdings" pitchFamily="2" charset="2"/>
              </a:rPr>
              <a:t> fornisce notizie più “fresche” se aggiornato spesso</a:t>
            </a:r>
          </a:p>
          <a:p>
            <a:pPr lvl="2">
              <a:buFont typeface="Wingdings" pitchFamily="2" charset="2"/>
              <a:buChar char="à"/>
            </a:pPr>
            <a:r>
              <a:rPr lang="en-US" sz="1800">
                <a:sym typeface="Wingdings" pitchFamily="2" charset="2"/>
              </a:rPr>
              <a:t> </a:t>
            </a:r>
            <a:r>
              <a:rPr lang="en-US" sz="1800" smtClean="0">
                <a:sym typeface="Wingdings" pitchFamily="2" charset="2"/>
              </a:rPr>
              <a:t>la freqenza riflette le necessità del momento</a:t>
            </a:r>
          </a:p>
          <a:p>
            <a:r>
              <a:rPr lang="en-US" sz="2200" smtClean="0">
                <a:sym typeface="Wingdings" pitchFamily="2" charset="2"/>
              </a:rPr>
              <a:t>Il blog è uno strumento gratuito, in cui l’autore mette a disposizione e diffonde la sua esperienza e conoscenza.</a:t>
            </a:r>
          </a:p>
          <a:p>
            <a:pPr>
              <a:buNone/>
            </a:pPr>
            <a:r>
              <a:rPr lang="en-US" sz="2200" smtClean="0">
                <a:sym typeface="Wingdings" pitchFamily="2" charset="2"/>
              </a:rPr>
              <a:t>	E’ un mezzo ideale per la divulgazione scientifica e per avvicinare scienziati e pubblico.</a:t>
            </a:r>
          </a:p>
          <a:p>
            <a:pPr>
              <a:buNone/>
            </a:pPr>
            <a:endParaRPr lang="en-US" sz="1800" smtClean="0">
              <a:sym typeface="Wingdings" pitchFamily="2" charset="2"/>
            </a:endParaRPr>
          </a:p>
          <a:p>
            <a:pPr lvl="1"/>
            <a:endParaRPr lang="en-US" sz="1800" smtClean="0"/>
          </a:p>
          <a:p>
            <a:pPr lvl="2">
              <a:buNone/>
            </a:pPr>
            <a:endParaRPr lang="en-US" smtClean="0"/>
          </a:p>
          <a:p>
            <a:pPr lvl="1"/>
            <a:endParaRPr lang="en-US" smtClean="0"/>
          </a:p>
          <a:p>
            <a:pPr lvl="1"/>
            <a:endParaRPr lang="en-US"/>
          </a:p>
        </p:txBody>
      </p:sp>
      <p:sp>
        <p:nvSpPr>
          <p:cNvPr id="5" name="Rettangolo 4"/>
          <p:cNvSpPr/>
          <p:nvPr/>
        </p:nvSpPr>
        <p:spPr>
          <a:xfrm>
            <a:off x="6372200" y="2204864"/>
            <a:ext cx="2664296" cy="16561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Post scritto dall’autore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6372200" y="3861048"/>
            <a:ext cx="2664296" cy="25922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rgbClr val="FF0000"/>
                </a:solidFill>
              </a:rPr>
              <a:t>Thread </a:t>
            </a:r>
            <a:r>
              <a:rPr lang="en-US" smtClean="0">
                <a:solidFill>
                  <a:srgbClr val="0070C0"/>
                </a:solidFill>
              </a:rPr>
              <a:t>di commenti dei lettori, con sviluppo di discussioni</a:t>
            </a:r>
            <a:endParaRPr lang="en-US">
              <a:solidFill>
                <a:srgbClr val="0070C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1556792"/>
            <a:ext cx="2701479" cy="23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tangolo 3"/>
          <p:cNvSpPr/>
          <p:nvPr/>
        </p:nvSpPr>
        <p:spPr>
          <a:xfrm>
            <a:off x="6372200" y="1772816"/>
            <a:ext cx="2664296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Header</a:t>
            </a:r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smtClean="0"/>
              <a:t>Tornaconto personale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279301"/>
            <a:ext cx="4211960" cy="1717651"/>
          </a:xfrm>
        </p:spPr>
        <p:txBody>
          <a:bodyPr/>
          <a:lstStyle/>
          <a:p>
            <a:pPr>
              <a:buNone/>
            </a:pPr>
            <a:r>
              <a:rPr lang="en-US" sz="2000" smtClean="0"/>
              <a:t>	A chi mi chiede se valga la pena spendere una parte consistente del </a:t>
            </a:r>
            <a:r>
              <a:rPr lang="en-US" sz="2000" smtClean="0"/>
              <a:t>m</a:t>
            </a:r>
            <a:r>
              <a:rPr lang="en-US" sz="2000" smtClean="0"/>
              <a:t>io </a:t>
            </a:r>
            <a:r>
              <a:rPr lang="en-US" sz="2000" smtClean="0"/>
              <a:t>tempo (&gt;1h/day) in queste attività, rispondo con alcuni fatti:</a:t>
            </a:r>
          </a:p>
          <a:p>
            <a:endParaRPr lang="en-US" sz="2000"/>
          </a:p>
          <a:p>
            <a:endParaRPr lang="en-US" sz="2000" smtClean="0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128" y="4437112"/>
            <a:ext cx="2420888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sellaDiTesto 3"/>
          <p:cNvSpPr txBox="1"/>
          <p:nvPr/>
        </p:nvSpPr>
        <p:spPr>
          <a:xfrm>
            <a:off x="0" y="3140968"/>
            <a:ext cx="46805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None/>
            </a:pPr>
            <a:r>
              <a:rPr lang="en-US" smtClean="0"/>
              <a:t>1) Dal 2009 il mio blog è una sorgente non trascurabile di reddito (quando l’unità di misura è il magro stipendio di ricercatore, quasi nulla è trascurabile)…</a:t>
            </a:r>
          </a:p>
          <a:p>
            <a:endParaRPr lang="en-US"/>
          </a:p>
        </p:txBody>
      </p:sp>
      <p:sp>
        <p:nvSpPr>
          <p:cNvPr id="7" name="CasellaDiTesto 6"/>
          <p:cNvSpPr txBox="1"/>
          <p:nvPr/>
        </p:nvSpPr>
        <p:spPr>
          <a:xfrm>
            <a:off x="2699792" y="5085184"/>
            <a:ext cx="6372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2) Scrivere un blog “riconosciuto” porta a frequenti  interazioni con la stampa: </a:t>
            </a:r>
            <a:r>
              <a:rPr lang="en-US" noProof="1" smtClean="0"/>
              <a:t>i giornalisti scientifici hanno ormai capito che ottengono di più e più rapidamente se interagiscono con “pesci piccoli” che fanno attività di blogging, piuttosto che con I responsabili degli esperimenti.</a:t>
            </a:r>
            <a:endParaRPr lang="en-US" smtClean="0"/>
          </a:p>
        </p:txBody>
      </p:sp>
      <p:pic>
        <p:nvPicPr>
          <p:cNvPr id="8" name="Picture 5" descr="newscientist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196753"/>
            <a:ext cx="4067944" cy="3421302"/>
          </a:xfrm>
          <a:prstGeom prst="rect">
            <a:avLst/>
          </a:prstGeom>
          <a:noFill/>
        </p:spPr>
      </p:pic>
      <p:sp>
        <p:nvSpPr>
          <p:cNvPr id="9" name="Ovale 8"/>
          <p:cNvSpPr/>
          <p:nvPr/>
        </p:nvSpPr>
        <p:spPr>
          <a:xfrm>
            <a:off x="6660232" y="4149080"/>
            <a:ext cx="1512168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396552" y="-27384"/>
            <a:ext cx="6948264" cy="2404863"/>
          </a:xfrm>
        </p:spPr>
        <p:txBody>
          <a:bodyPr/>
          <a:lstStyle/>
          <a:p>
            <a:pPr lvl="1">
              <a:buNone/>
            </a:pPr>
            <a:r>
              <a:rPr lang="en-US" sz="2000"/>
              <a:t>3</a:t>
            </a:r>
            <a:r>
              <a:rPr lang="en-US" sz="2000" smtClean="0"/>
              <a:t>) </a:t>
            </a:r>
            <a:r>
              <a:rPr lang="en-US" sz="2000" smtClean="0">
                <a:solidFill>
                  <a:srgbClr val="0070C0"/>
                </a:solidFill>
              </a:rPr>
              <a:t>Grazie al blog </a:t>
            </a:r>
            <a:r>
              <a:rPr lang="en-US" sz="2000" smtClean="0"/>
              <a:t>ho ricevuto inviti a diversi eventi, anche internazionali e non solo di fisica. </a:t>
            </a:r>
          </a:p>
          <a:p>
            <a:pPr lvl="1">
              <a:buNone/>
            </a:pPr>
            <a:r>
              <a:rPr lang="en-US" sz="2000"/>
              <a:t>	</a:t>
            </a:r>
            <a:r>
              <a:rPr lang="en-US" sz="2000" smtClean="0"/>
              <a:t>I più rilevanti:</a:t>
            </a:r>
          </a:p>
          <a:p>
            <a:pPr lvl="2"/>
            <a:r>
              <a:rPr lang="en-US" sz="2000" b="1" smtClean="0">
                <a:solidFill>
                  <a:srgbClr val="FF0000"/>
                </a:solidFill>
              </a:rPr>
              <a:t>WCSJ 2009</a:t>
            </a:r>
            <a:r>
              <a:rPr lang="en-US" sz="2000" smtClean="0"/>
              <a:t>, Londra (conferenza mondiale del giornalismo scientifico: invito a una panel discussion su “blogs, big physics, and breaking news)</a:t>
            </a:r>
          </a:p>
          <a:p>
            <a:pPr lvl="2"/>
            <a:r>
              <a:rPr lang="en-US" sz="2000" b="1" smtClean="0">
                <a:solidFill>
                  <a:srgbClr val="FF0000"/>
                </a:solidFill>
              </a:rPr>
              <a:t>Comunicare Fisica 2010</a:t>
            </a:r>
            <a:r>
              <a:rPr lang="en-US" sz="2000" smtClean="0"/>
              <a:t>, Frascati (presentazione del blog “A Quantum Diaries Survivor”)</a:t>
            </a:r>
          </a:p>
          <a:p>
            <a:pPr lvl="2"/>
            <a:r>
              <a:rPr lang="en-US" sz="2000" b="1" smtClean="0">
                <a:solidFill>
                  <a:srgbClr val="FF0000"/>
                </a:solidFill>
              </a:rPr>
              <a:t>ESOF 2010</a:t>
            </a:r>
            <a:r>
              <a:rPr lang="en-US" sz="2000" smtClean="0"/>
              <a:t>, Torino (panel discussion su “The future of peer review”)</a:t>
            </a:r>
          </a:p>
          <a:p>
            <a:pPr lvl="2"/>
            <a:r>
              <a:rPr lang="en-US" sz="2000" b="1" smtClean="0">
                <a:solidFill>
                  <a:srgbClr val="FF0000"/>
                </a:solidFill>
              </a:rPr>
              <a:t>TEDx Flanders 2011</a:t>
            </a:r>
            <a:r>
              <a:rPr lang="en-US" sz="2000" smtClean="0"/>
              <a:t>, Anversa (“Universe dissectors”, performance su LHC </a:t>
            </a:r>
          </a:p>
          <a:p>
            <a:pPr lvl="2">
              <a:buNone/>
            </a:pPr>
            <a:r>
              <a:rPr lang="en-US" sz="2000"/>
              <a:t>	</a:t>
            </a:r>
            <a:r>
              <a:rPr lang="en-US" sz="2000" smtClean="0"/>
              <a:t>e il bosone di Higgs)</a:t>
            </a: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>
            <a:lum bright="42000" contrast="42000"/>
          </a:blip>
          <a:srcRect/>
          <a:stretch>
            <a:fillRect/>
          </a:stretch>
        </p:blipFill>
        <p:spPr bwMode="auto">
          <a:xfrm>
            <a:off x="5364088" y="4285778"/>
            <a:ext cx="3779912" cy="2572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3" cstate="print">
            <a:lum bright="30000"/>
          </a:blip>
          <a:srcRect/>
          <a:stretch>
            <a:fillRect/>
          </a:stretch>
        </p:blipFill>
        <p:spPr bwMode="auto">
          <a:xfrm>
            <a:off x="6762750" y="548680"/>
            <a:ext cx="238125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2276872"/>
            <a:ext cx="190500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25105" y="5010150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88641"/>
            <a:ext cx="5940152" cy="2952328"/>
          </a:xfrm>
        </p:spPr>
        <p:txBody>
          <a:bodyPr/>
          <a:lstStyle/>
          <a:p>
            <a:pPr>
              <a:buNone/>
            </a:pPr>
            <a:r>
              <a:rPr lang="en-US" sz="2000" smtClean="0"/>
              <a:t>4)	Attraverso il blog ho stretto contatti altrimenti difficili con scienziati di altri paesi e specialità</a:t>
            </a:r>
          </a:p>
          <a:p>
            <a:pPr lvl="2"/>
            <a:r>
              <a:rPr lang="en-US" sz="2000" smtClean="0"/>
              <a:t>La partecipazione a una comunità </a:t>
            </a:r>
          </a:p>
          <a:p>
            <a:pPr lvl="2">
              <a:buNone/>
            </a:pPr>
            <a:r>
              <a:rPr lang="en-US" sz="2000"/>
              <a:t>	</a:t>
            </a:r>
            <a:r>
              <a:rPr lang="en-US" sz="2000" smtClean="0"/>
              <a:t>scientifica virtuale online è ormai impossibile da trascurare per il proprio arricchimento culturale</a:t>
            </a:r>
          </a:p>
          <a:p>
            <a:pPr lvl="2">
              <a:buNone/>
            </a:pPr>
            <a:endParaRPr lang="en-US" sz="2000" smtClean="0"/>
          </a:p>
          <a:p>
            <a:pPr>
              <a:buNone/>
            </a:pPr>
            <a:r>
              <a:rPr lang="en-US" sz="2000" smtClean="0"/>
              <a:t>5) 	Il blog mi costringe a mantenermi aggiornato su quanto succede in HEP e dintorni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2483768" y="5445224"/>
            <a:ext cx="66247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400" smtClean="0"/>
              <a:t>… Ma nonostante tutti questi vantaggi, non farei mai il blogger se non mi piacesse scrivere!</a:t>
            </a:r>
          </a:p>
          <a:p>
            <a:pPr>
              <a:buNone/>
            </a:pPr>
            <a:r>
              <a:rPr lang="en-US" sz="2400" smtClean="0"/>
              <a:t>(N.B.: degli svantaggi parlerò dopodomani!)</a:t>
            </a:r>
          </a:p>
          <a:p>
            <a:endParaRPr lang="en-US"/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83830" y="0"/>
            <a:ext cx="1160169" cy="16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1484784"/>
            <a:ext cx="1242138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94262" y="0"/>
            <a:ext cx="1722898" cy="1412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88791" y="1700808"/>
            <a:ext cx="1155209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94210" y="3212976"/>
            <a:ext cx="1349790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3356992"/>
            <a:ext cx="2154853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sellaDiTesto 10"/>
          <p:cNvSpPr txBox="1"/>
          <p:nvPr/>
        </p:nvSpPr>
        <p:spPr>
          <a:xfrm>
            <a:off x="1403648" y="3321566"/>
            <a:ext cx="590465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/>
            <a:r>
              <a:rPr lang="en-US" sz="2000" smtClean="0"/>
              <a:t>Una volta guardavo “ogni tanto” cosa succedeva in Arxiv, ora lo faccio tre volte alla settimana…</a:t>
            </a:r>
          </a:p>
          <a:p>
            <a:pPr lvl="3"/>
            <a:r>
              <a:rPr lang="en-US" smtClean="0"/>
              <a:t>Da leggere &lt;1/mese articoli estranei al mio stretto interesse di ricerca, sono passato a &gt;1/week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125760"/>
            <a:ext cx="8229600" cy="1143000"/>
          </a:xfrm>
        </p:spPr>
        <p:txBody>
          <a:bodyPr/>
          <a:lstStyle/>
          <a:p>
            <a:r>
              <a:rPr lang="en-US" smtClean="0"/>
              <a:t>Il problema principale: </a:t>
            </a:r>
            <a:br>
              <a:rPr lang="en-US" smtClean="0"/>
            </a:br>
            <a:r>
              <a:rPr lang="en-US" smtClean="0"/>
              <a:t>Tempus Fugit!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908720"/>
            <a:ext cx="8496944" cy="4525963"/>
          </a:xfrm>
        </p:spPr>
        <p:txBody>
          <a:bodyPr/>
          <a:lstStyle/>
          <a:p>
            <a:pPr>
              <a:buNone/>
            </a:pPr>
            <a:r>
              <a:rPr lang="en-US" smtClean="0"/>
              <a:t>			</a:t>
            </a:r>
          </a:p>
          <a:p>
            <a:r>
              <a:rPr lang="en-US" sz="2000" smtClean="0"/>
              <a:t>La massima parte dei miei colleghi (me incluso) non trova il tempo per fare la metà delle cose che vorrebbe o dovrebbe fare </a:t>
            </a:r>
          </a:p>
          <a:p>
            <a:r>
              <a:rPr lang="en-US" sz="2000" smtClean="0"/>
              <a:t>Come è possibile rubare a un budget già in deficit un tempo lavorativo dell’ordine di 1h/day ?</a:t>
            </a:r>
          </a:p>
          <a:p>
            <a:pPr lvl="1"/>
            <a:r>
              <a:rPr lang="en-US" sz="1600" smtClean="0"/>
              <a:t>Rinunciare a altre cose (sport, altre attività) ?</a:t>
            </a:r>
          </a:p>
          <a:p>
            <a:pPr lvl="1"/>
            <a:r>
              <a:rPr lang="en-US" sz="1600" smtClean="0"/>
              <a:t>Sottrarlo alla famiglia ?</a:t>
            </a:r>
          </a:p>
          <a:p>
            <a:pPr lvl="1"/>
            <a:r>
              <a:rPr lang="en-US" sz="1600" smtClean="0"/>
              <a:t>Dormire meno ?</a:t>
            </a:r>
          </a:p>
          <a:p>
            <a:pPr lvl="1">
              <a:buNone/>
            </a:pPr>
            <a:r>
              <a:rPr lang="en-US" sz="1600" smtClean="0">
                <a:solidFill>
                  <a:srgbClr val="FF0000"/>
                </a:solidFill>
              </a:rPr>
              <a:t>+   Considerarlo </a:t>
            </a:r>
            <a:r>
              <a:rPr lang="en-US" sz="1600" smtClean="0">
                <a:solidFill>
                  <a:srgbClr val="FF0000"/>
                </a:solidFill>
              </a:rPr>
              <a:t>una attività rispettabile e non uno svago: </a:t>
            </a:r>
          </a:p>
          <a:p>
            <a:pPr lvl="1">
              <a:buNone/>
            </a:pPr>
            <a:r>
              <a:rPr lang="en-US" sz="1600" smtClean="0">
                <a:solidFill>
                  <a:srgbClr val="FF0000"/>
                </a:solidFill>
              </a:rPr>
              <a:t>per un ricercatore, parte </a:t>
            </a:r>
            <a:r>
              <a:rPr lang="en-US" sz="1600" smtClean="0">
                <a:solidFill>
                  <a:srgbClr val="FF0000"/>
                </a:solidFill>
              </a:rPr>
              <a:t>del proprio lavoro di ricerca !  </a:t>
            </a:r>
            <a:endParaRPr lang="en-US" sz="2000" smtClean="0">
              <a:sym typeface="Wingdings" pitchFamily="2" charset="2"/>
            </a:endParaRPr>
          </a:p>
          <a:p>
            <a:pPr lvl="1">
              <a:buFont typeface="Wingdings"/>
              <a:buChar char="à"/>
            </a:pPr>
            <a:r>
              <a:rPr lang="en-US" sz="2000" smtClean="0">
                <a:sym typeface="Wingdings" pitchFamily="2" charset="2"/>
              </a:rPr>
              <a:t>ma servirebbe un segno in questo </a:t>
            </a:r>
          </a:p>
          <a:p>
            <a:pPr lvl="1">
              <a:buNone/>
            </a:pPr>
            <a:r>
              <a:rPr lang="en-US" sz="2000" smtClean="0">
                <a:sym typeface="Wingdings" pitchFamily="2" charset="2"/>
              </a:rPr>
              <a:t>	senso da parte del datore di lavoro…</a:t>
            </a:r>
            <a:r>
              <a:rPr lang="en-US" sz="2000" smtClean="0"/>
              <a:t> </a:t>
            </a:r>
          </a:p>
          <a:p>
            <a:pPr>
              <a:buNone/>
            </a:pPr>
            <a:r>
              <a:rPr lang="en-US" sz="2400" smtClean="0"/>
              <a:t>	</a:t>
            </a:r>
            <a:r>
              <a:rPr lang="en-US" sz="2000" smtClean="0">
                <a:solidFill>
                  <a:srgbClr val="0070C0"/>
                </a:solidFill>
              </a:rPr>
              <a:t>G</a:t>
            </a:r>
            <a:r>
              <a:rPr lang="en-US" sz="2000" smtClean="0">
                <a:solidFill>
                  <a:srgbClr val="0070C0"/>
                </a:solidFill>
              </a:rPr>
              <a:t>li enti di ricerca come l’INFN</a:t>
            </a:r>
            <a:r>
              <a:rPr lang="en-US" sz="2000" smtClean="0">
                <a:solidFill>
                  <a:srgbClr val="0070C0"/>
                </a:solidFill>
              </a:rPr>
              <a:t> </a:t>
            </a:r>
            <a:r>
              <a:rPr lang="en-US" sz="2000" smtClean="0">
                <a:solidFill>
                  <a:srgbClr val="0070C0"/>
                </a:solidFill>
              </a:rPr>
              <a:t>dovrebbero sostenere la divulgazione con i fatti, e non solo a parole. </a:t>
            </a:r>
          </a:p>
          <a:p>
            <a:pPr>
              <a:buNone/>
            </a:pPr>
            <a:r>
              <a:rPr lang="en-US" sz="2000" smtClean="0"/>
              <a:t>	</a:t>
            </a:r>
            <a:r>
              <a:rPr lang="en-US" sz="2000" u="sng" smtClean="0"/>
              <a:t>Basarsi solo su personale dedicato (“relazioni esterne”, “ufficio stampa</a:t>
            </a:r>
            <a:r>
              <a:rPr lang="en-US" sz="2000" u="sng" smtClean="0"/>
              <a:t>”) e produrre brochures patinate e periodici gratuiti non letti da nessuno </a:t>
            </a:r>
            <a:r>
              <a:rPr lang="en-US" sz="2000" u="sng" smtClean="0"/>
              <a:t>non è la risposta giusta all’esigenza di divulgare la scienza.</a:t>
            </a:r>
            <a:endParaRPr lang="en-US" sz="2000" u="sng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2679551"/>
            <a:ext cx="2454728" cy="2405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1008112"/>
          </a:xfrm>
        </p:spPr>
        <p:txBody>
          <a:bodyPr/>
          <a:lstStyle/>
          <a:p>
            <a:pPr lvl="1">
              <a:buNone/>
            </a:pPr>
            <a:endParaRPr lang="en-US" sz="1800" smtClean="0">
              <a:sym typeface="Wingdings" pitchFamily="2" charset="2"/>
            </a:endParaRPr>
          </a:p>
          <a:p>
            <a:pPr lvl="1"/>
            <a:r>
              <a:rPr lang="en-US" sz="2000" smtClean="0">
                <a:sym typeface="Wingdings" pitchFamily="2" charset="2"/>
              </a:rPr>
              <a:t>Il blogging dei ricercatori rimane uno sforzo minoritario e scoraggiato</a:t>
            </a:r>
          </a:p>
          <a:p>
            <a:pPr lvl="1"/>
            <a:r>
              <a:rPr lang="en-US" sz="2000" smtClean="0">
                <a:sym typeface="Wingdings" pitchFamily="2" charset="2"/>
              </a:rPr>
              <a:t>Serve dedizione costante per non perdere lettori</a:t>
            </a:r>
          </a:p>
        </p:txBody>
      </p:sp>
      <p:pic>
        <p:nvPicPr>
          <p:cNvPr id="4" name="Picture 6" descr="bozz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59" y="1672008"/>
            <a:ext cx="3131841" cy="1756992"/>
          </a:xfrm>
          <a:prstGeom prst="rect">
            <a:avLst/>
          </a:prstGeom>
          <a:noFill/>
        </p:spPr>
      </p:pic>
      <p:sp>
        <p:nvSpPr>
          <p:cNvPr id="5" name="CasellaDiTesto 4"/>
          <p:cNvSpPr txBox="1"/>
          <p:nvPr/>
        </p:nvSpPr>
        <p:spPr>
          <a:xfrm>
            <a:off x="251520" y="1916832"/>
            <a:ext cx="59766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mtClean="0">
                <a:sym typeface="Wingdings" pitchFamily="2" charset="2"/>
              </a:rPr>
              <a:t>Un modo per trovare il tempo per la divulgazione </a:t>
            </a:r>
          </a:p>
          <a:p>
            <a:r>
              <a:rPr lang="en-US" sz="2000" smtClean="0">
                <a:sym typeface="Wingdings" pitchFamily="2" charset="2"/>
              </a:rPr>
              <a:t>è di pensare il blog come una “estensione” del proprio ambiente di lavoro</a:t>
            </a:r>
          </a:p>
          <a:p>
            <a:pPr lvl="1">
              <a:buNone/>
            </a:pPr>
            <a:r>
              <a:rPr lang="en-US" smtClean="0">
                <a:sym typeface="Wingdings" pitchFamily="2" charset="2"/>
              </a:rPr>
              <a:t>		</a:t>
            </a:r>
            <a:endParaRPr lang="en-US"/>
          </a:p>
        </p:txBody>
      </p:sp>
      <p:sp>
        <p:nvSpPr>
          <p:cNvPr id="6" name="CasellaDiTesto 5"/>
          <p:cNvSpPr txBox="1"/>
          <p:nvPr/>
        </p:nvSpPr>
        <p:spPr>
          <a:xfrm>
            <a:off x="0" y="3164681"/>
            <a:ext cx="56166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Tx/>
              <a:buChar char="-"/>
            </a:pPr>
            <a:r>
              <a:rPr lang="en-US" smtClean="0">
                <a:sym typeface="Wingdings" pitchFamily="2" charset="2"/>
              </a:rPr>
              <a:t> Se scrivo un articolo (e. g., un proceedings per   </a:t>
            </a:r>
          </a:p>
          <a:p>
            <a:pPr lvl="1"/>
            <a:r>
              <a:rPr lang="en-US" smtClean="0">
                <a:sym typeface="Wingdings" pitchFamily="2" charset="2"/>
              </a:rPr>
              <a:t>  una conferenza), o le slides di un talk, metto il </a:t>
            </a:r>
          </a:p>
          <a:p>
            <a:pPr lvl="1"/>
            <a:r>
              <a:rPr lang="en-US" smtClean="0">
                <a:sym typeface="Wingdings" pitchFamily="2" charset="2"/>
              </a:rPr>
              <a:t>  materiale a disposizione dei lettori in anteprima, </a:t>
            </a:r>
          </a:p>
          <a:p>
            <a:pPr lvl="1"/>
            <a:r>
              <a:rPr lang="en-US" smtClean="0">
                <a:sym typeface="Wingdings" pitchFamily="2" charset="2"/>
              </a:rPr>
              <a:t>  commentandolo e richiedendo consigli e </a:t>
            </a:r>
          </a:p>
          <a:p>
            <a:pPr lvl="1"/>
            <a:r>
              <a:rPr lang="en-US" smtClean="0">
                <a:sym typeface="Wingdings" pitchFamily="2" charset="2"/>
              </a:rPr>
              <a:t>  suggerimenti </a:t>
            </a:r>
          </a:p>
          <a:p>
            <a:pPr lvl="1"/>
            <a:r>
              <a:rPr lang="en-US" smtClean="0">
                <a:sym typeface="Wingdings" pitchFamily="2" charset="2"/>
              </a:rPr>
              <a:t>	 genero curiosità, interattività, 	orizzontalità, e a spesso ne traggo anche 	beneficio!</a:t>
            </a:r>
          </a:p>
          <a:p>
            <a:pPr lvl="1">
              <a:buNone/>
            </a:pPr>
            <a:endParaRPr lang="en-US" smtClean="0">
              <a:sym typeface="Wingdings" pitchFamily="2" charset="2"/>
            </a:endParaRPr>
          </a:p>
          <a:p>
            <a:pPr lvl="1">
              <a:buFontTx/>
              <a:buChar char="-"/>
            </a:pPr>
            <a:r>
              <a:rPr lang="en-US" smtClean="0">
                <a:sym typeface="Wingdings" pitchFamily="2" charset="2"/>
              </a:rPr>
              <a:t> Se ho un problema pratico da risolvere lo    </a:t>
            </a:r>
          </a:p>
          <a:p>
            <a:pPr lvl="1"/>
            <a:r>
              <a:rPr lang="en-US" smtClean="0">
                <a:sym typeface="Wingdings" pitchFamily="2" charset="2"/>
              </a:rPr>
              <a:t>  propongo ai miei lettori </a:t>
            </a:r>
          </a:p>
          <a:p>
            <a:pPr lvl="2"/>
            <a:r>
              <a:rPr lang="en-US" smtClean="0">
                <a:sym typeface="Wingdings" pitchFamily="2" charset="2"/>
              </a:rPr>
              <a:t> distributed knowledge!</a:t>
            </a:r>
            <a:endParaRPr lang="en-US"/>
          </a:p>
        </p:txBody>
      </p:sp>
      <p:sp>
        <p:nvSpPr>
          <p:cNvPr id="7" name="CasellaDiTesto 6"/>
          <p:cNvSpPr txBox="1"/>
          <p:nvPr/>
        </p:nvSpPr>
        <p:spPr>
          <a:xfrm>
            <a:off x="539552" y="67271"/>
            <a:ext cx="84417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smtClean="0"/>
              <a:t>Fino a quando ciò non avviene…</a:t>
            </a:r>
            <a:endParaRPr lang="en-US" sz="440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93089" y="3573016"/>
            <a:ext cx="3550911" cy="328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en-US" smtClean="0"/>
              <a:t>Contenuti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268760"/>
            <a:ext cx="8820472" cy="4525963"/>
          </a:xfrm>
        </p:spPr>
        <p:txBody>
          <a:bodyPr/>
          <a:lstStyle/>
          <a:p>
            <a:r>
              <a:rPr lang="en-US" sz="2000" smtClean="0"/>
              <a:t>Vediamo c</a:t>
            </a:r>
            <a:r>
              <a:rPr lang="en-US" sz="2000" smtClean="0"/>
              <a:t>ome </a:t>
            </a:r>
            <a:r>
              <a:rPr lang="en-US" sz="2000" smtClean="0"/>
              <a:t>viene prodotto un post di divulgazione scientifica, e come si sviluppa il flusso di informazioni che avviene a seguito della pubblicazione, per capire come funziona e mettere a fuoco alcuni dettagli</a:t>
            </a:r>
          </a:p>
          <a:p>
            <a:endParaRPr lang="en-US" sz="2000" smtClean="0"/>
          </a:p>
          <a:p>
            <a:pPr>
              <a:lnSpc>
                <a:spcPct val="80000"/>
              </a:lnSpc>
              <a:buNone/>
            </a:pPr>
            <a:r>
              <a:rPr lang="it-IT" sz="1800" smtClean="0"/>
              <a:t>	</a:t>
            </a:r>
            <a:r>
              <a:rPr lang="it-IT" sz="2000" smtClean="0"/>
              <a:t>Non esistono posts tipici, però molti dei posts sono scritti secondo un certo “stampo”</a:t>
            </a:r>
          </a:p>
          <a:p>
            <a:pPr lvl="1">
              <a:lnSpc>
                <a:spcPct val="80000"/>
              </a:lnSpc>
            </a:pPr>
            <a:endParaRPr lang="it-IT" sz="1600" smtClean="0"/>
          </a:p>
          <a:p>
            <a:pPr lvl="1">
              <a:lnSpc>
                <a:spcPct val="80000"/>
              </a:lnSpc>
            </a:pPr>
            <a:r>
              <a:rPr lang="it-IT" sz="1600" smtClean="0"/>
              <a:t>format </a:t>
            </a:r>
            <a:r>
              <a:rPr lang="it-IT" sz="1600" smtClean="0"/>
              <a:t>evoluto nel tempo, che per “trial and error” ha prodotto un riscontro </a:t>
            </a:r>
            <a:r>
              <a:rPr lang="it-IT" sz="1600" smtClean="0"/>
              <a:t> </a:t>
            </a:r>
            <a:r>
              <a:rPr lang="it-IT" sz="1600" smtClean="0"/>
              <a:t>positivo</a:t>
            </a:r>
          </a:p>
          <a:p>
            <a:pPr lvl="1">
              <a:lnSpc>
                <a:spcPct val="80000"/>
              </a:lnSpc>
            </a:pPr>
            <a:endParaRPr lang="it-IT" sz="1600" smtClean="0"/>
          </a:p>
          <a:p>
            <a:pPr lvl="1">
              <a:lnSpc>
                <a:spcPct val="80000"/>
              </a:lnSpc>
            </a:pPr>
            <a:endParaRPr lang="it-IT" sz="1600" smtClean="0"/>
          </a:p>
          <a:p>
            <a:pPr>
              <a:lnSpc>
                <a:spcPct val="80000"/>
              </a:lnSpc>
            </a:pPr>
            <a:r>
              <a:rPr lang="it-IT" sz="2000" smtClean="0"/>
              <a:t>Di solito si parte da </a:t>
            </a:r>
            <a:r>
              <a:rPr lang="it-IT" sz="2000" smtClean="0"/>
              <a:t>un </a:t>
            </a:r>
            <a:r>
              <a:rPr lang="it-IT" sz="2000" smtClean="0"/>
              <a:t>nuovo risultato di fisica interessante </a:t>
            </a:r>
            <a:r>
              <a:rPr lang="it-IT" sz="2000" smtClean="0"/>
              <a:t>da </a:t>
            </a:r>
            <a:r>
              <a:rPr lang="it-IT" sz="2000" smtClean="0"/>
              <a:t>divulgare</a:t>
            </a:r>
          </a:p>
          <a:p>
            <a:pPr lvl="1">
              <a:lnSpc>
                <a:spcPct val="80000"/>
              </a:lnSpc>
            </a:pPr>
            <a:endParaRPr lang="it-IT" sz="1600" smtClean="0"/>
          </a:p>
          <a:p>
            <a:pPr lvl="1">
              <a:lnSpc>
                <a:spcPct val="80000"/>
              </a:lnSpc>
            </a:pPr>
            <a:r>
              <a:rPr lang="it-IT" sz="1600" smtClean="0"/>
              <a:t>Discuto </a:t>
            </a:r>
            <a:r>
              <a:rPr lang="it-IT" sz="1600" smtClean="0"/>
              <a:t>le motivazioni personali: perché lo ritengo interessante, cosa mi lega a quel particolare risultato, se ho esperienze personali le menziono </a:t>
            </a:r>
          </a:p>
          <a:p>
            <a:pPr lvl="1">
              <a:lnSpc>
                <a:spcPct val="80000"/>
              </a:lnSpc>
            </a:pPr>
            <a:endParaRPr lang="it-IT" sz="1600" smtClean="0"/>
          </a:p>
          <a:p>
            <a:pPr lvl="1">
              <a:lnSpc>
                <a:spcPct val="80000"/>
              </a:lnSpc>
            </a:pPr>
            <a:r>
              <a:rPr lang="it-IT" sz="1600" smtClean="0"/>
              <a:t>Introduco </a:t>
            </a:r>
            <a:r>
              <a:rPr lang="it-IT" sz="1600" smtClean="0"/>
              <a:t>l’argomento in modo il più generale possibile</a:t>
            </a:r>
          </a:p>
          <a:p>
            <a:pPr lvl="1">
              <a:lnSpc>
                <a:spcPct val="80000"/>
              </a:lnSpc>
            </a:pPr>
            <a:endParaRPr lang="it-IT" sz="1600" smtClean="0"/>
          </a:p>
          <a:p>
            <a:pPr lvl="1">
              <a:lnSpc>
                <a:spcPct val="80000"/>
              </a:lnSpc>
            </a:pPr>
            <a:r>
              <a:rPr lang="it-IT" sz="1600" smtClean="0"/>
              <a:t>Spesso </a:t>
            </a:r>
            <a:r>
              <a:rPr lang="it-IT" sz="1600" smtClean="0"/>
              <a:t>“divergo” nella spiegazione di qualche aspetto generale della fisica in questione</a:t>
            </a:r>
          </a:p>
          <a:p>
            <a:pPr lvl="1">
              <a:lnSpc>
                <a:spcPct val="80000"/>
              </a:lnSpc>
            </a:pPr>
            <a:endParaRPr lang="it-IT" sz="1600" smtClean="0"/>
          </a:p>
          <a:p>
            <a:pPr lvl="1">
              <a:lnSpc>
                <a:spcPct val="80000"/>
              </a:lnSpc>
            </a:pPr>
            <a:r>
              <a:rPr lang="it-IT" sz="1600" smtClean="0"/>
              <a:t>Infine </a:t>
            </a:r>
            <a:r>
              <a:rPr lang="it-IT" sz="1600" smtClean="0"/>
              <a:t>discuto lo studio in qualche dettaglio e produco i </a:t>
            </a:r>
            <a:r>
              <a:rPr lang="it-IT" sz="1600" smtClean="0"/>
              <a:t>risultati</a:t>
            </a:r>
          </a:p>
          <a:p>
            <a:pPr lvl="1">
              <a:lnSpc>
                <a:spcPct val="80000"/>
              </a:lnSpc>
              <a:buNone/>
            </a:pPr>
            <a:endParaRPr lang="it-IT" sz="160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16024" y="1135285"/>
            <a:ext cx="8676456" cy="4237931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it-IT" sz="2400" smtClean="0"/>
              <a:t>	La scrittura di un post di successo, non pesante da leggere e apprezzato dagli utenti, </a:t>
            </a:r>
            <a:r>
              <a:rPr lang="it-IT" sz="2400" smtClean="0"/>
              <a:t>segue alcuni accorgimenti</a:t>
            </a:r>
            <a:r>
              <a:rPr lang="it-IT" sz="2400" smtClean="0"/>
              <a:t>: </a:t>
            </a:r>
            <a:endParaRPr lang="it-IT" sz="2400" smtClean="0"/>
          </a:p>
          <a:p>
            <a:pPr>
              <a:lnSpc>
                <a:spcPct val="80000"/>
              </a:lnSpc>
            </a:pPr>
            <a:endParaRPr lang="it-IT" sz="2400" smtClean="0"/>
          </a:p>
          <a:p>
            <a:pPr lvl="2">
              <a:lnSpc>
                <a:spcPct val="80000"/>
              </a:lnSpc>
            </a:pPr>
            <a:r>
              <a:rPr lang="it-IT" sz="2000" smtClean="0"/>
              <a:t>formule assenti o mantenute al minimo</a:t>
            </a:r>
          </a:p>
          <a:p>
            <a:pPr lvl="2">
              <a:lnSpc>
                <a:spcPct val="80000"/>
              </a:lnSpc>
            </a:pPr>
            <a:endParaRPr lang="it-IT" sz="2000" smtClean="0"/>
          </a:p>
          <a:p>
            <a:pPr lvl="2">
              <a:lnSpc>
                <a:spcPct val="80000"/>
              </a:lnSpc>
            </a:pPr>
            <a:r>
              <a:rPr lang="it-IT" sz="2000" smtClean="0"/>
              <a:t>corredato </a:t>
            </a:r>
            <a:r>
              <a:rPr lang="it-IT" sz="2000" smtClean="0"/>
              <a:t>da almeno 3-4 figure, dettagliatamente spiegate nel contenuto</a:t>
            </a:r>
          </a:p>
          <a:p>
            <a:pPr lvl="2">
              <a:lnSpc>
                <a:spcPct val="80000"/>
              </a:lnSpc>
            </a:pPr>
            <a:endParaRPr lang="it-IT" sz="2000" smtClean="0"/>
          </a:p>
          <a:p>
            <a:pPr lvl="2">
              <a:lnSpc>
                <a:spcPct val="80000"/>
              </a:lnSpc>
            </a:pPr>
            <a:r>
              <a:rPr lang="it-IT" sz="2000" smtClean="0"/>
              <a:t>pochi </a:t>
            </a:r>
            <a:r>
              <a:rPr lang="it-IT" sz="2000" smtClean="0"/>
              <a:t>links –il testo deve essere self-sufficient. Troppi links distraggono e disperdono</a:t>
            </a:r>
          </a:p>
          <a:p>
            <a:pPr lvl="2">
              <a:lnSpc>
                <a:spcPct val="80000"/>
              </a:lnSpc>
            </a:pPr>
            <a:endParaRPr lang="it-IT" sz="2000" smtClean="0"/>
          </a:p>
          <a:p>
            <a:pPr lvl="2">
              <a:lnSpc>
                <a:spcPct val="80000"/>
              </a:lnSpc>
            </a:pPr>
            <a:r>
              <a:rPr lang="it-IT" sz="2000" smtClean="0"/>
              <a:t>paragrafi </a:t>
            </a:r>
            <a:r>
              <a:rPr lang="it-IT" sz="2000" smtClean="0"/>
              <a:t>non più lunghi di 5-6 righe –l’attenzione del lettore è un bene prezioso!</a:t>
            </a:r>
          </a:p>
          <a:p>
            <a:pPr lvl="2">
              <a:lnSpc>
                <a:spcPct val="80000"/>
              </a:lnSpc>
            </a:pPr>
            <a:endParaRPr lang="it-IT" sz="2000" smtClean="0"/>
          </a:p>
          <a:p>
            <a:pPr lvl="2">
              <a:lnSpc>
                <a:spcPct val="80000"/>
              </a:lnSpc>
            </a:pPr>
            <a:r>
              <a:rPr lang="it-IT" sz="2000" smtClean="0"/>
              <a:t>ogni </a:t>
            </a:r>
            <a:r>
              <a:rPr lang="it-IT" sz="2000" smtClean="0"/>
              <a:t>concetto “nuovo” viene spiegato sul momento (e non in fondo al post)</a:t>
            </a:r>
          </a:p>
          <a:p>
            <a:pPr lvl="2">
              <a:lnSpc>
                <a:spcPct val="80000"/>
              </a:lnSpc>
            </a:pPr>
            <a:endParaRPr lang="it-IT" sz="2000" smtClean="0"/>
          </a:p>
          <a:p>
            <a:pPr lvl="2">
              <a:lnSpc>
                <a:spcPct val="80000"/>
              </a:lnSpc>
            </a:pPr>
            <a:r>
              <a:rPr lang="it-IT" sz="2000" smtClean="0"/>
              <a:t>il </a:t>
            </a:r>
            <a:r>
              <a:rPr lang="it-IT" sz="2000" smtClean="0"/>
              <a:t>testo deve essere personale, aneddotico. Anche sarcastico, se capita. Mai infiammatorio!</a:t>
            </a:r>
          </a:p>
          <a:p>
            <a:endParaRPr lang="en-US"/>
          </a:p>
        </p:txBody>
      </p:sp>
      <p:sp>
        <p:nvSpPr>
          <p:cNvPr id="4" name="CasellaDiTesto 3"/>
          <p:cNvSpPr txBox="1"/>
          <p:nvPr/>
        </p:nvSpPr>
        <p:spPr>
          <a:xfrm>
            <a:off x="2195736" y="116632"/>
            <a:ext cx="49087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smtClean="0"/>
              <a:t>Accorgimenti vari</a:t>
            </a:r>
            <a:endParaRPr lang="en-US" sz="4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476672"/>
            <a:ext cx="8229600" cy="4525963"/>
          </a:xfrm>
        </p:spPr>
        <p:txBody>
          <a:bodyPr/>
          <a:lstStyle/>
          <a:p>
            <a:r>
              <a:rPr lang="en-US" sz="2000" smtClean="0"/>
              <a:t>Normalmente, un post a contenuto scientifico come quello sopra descritto non riceve links da siti ad alto traffico. Viene letto dai lettori abituali del blog e pochi altri, e nel giro di tre-quattro giorni il thread di commenti si esaurisce, e il post “va in archivio” –verrà da allora in avanti letto solo da chi lo trova con una ricerca su google.</a:t>
            </a:r>
          </a:p>
          <a:p>
            <a:endParaRPr lang="en-US" sz="2000" smtClean="0"/>
          </a:p>
          <a:p>
            <a:r>
              <a:rPr lang="en-US" sz="2000" smtClean="0"/>
              <a:t>In </a:t>
            </a:r>
            <a:r>
              <a:rPr lang="en-US" sz="2000" smtClean="0"/>
              <a:t>certi casi però la notizia è “calda” e si sviluppa un palleggiamento di links nella blogosfera. Giornalisti riprendono la notizia, e gli effetti –in particolare l’interesse del pubblico- rimangono persistenti più a lungo</a:t>
            </a:r>
            <a:r>
              <a:rPr lang="en-US" sz="2000" smtClean="0"/>
              <a:t>.</a:t>
            </a:r>
          </a:p>
          <a:p>
            <a:endParaRPr lang="en-US" sz="2000" smtClean="0"/>
          </a:p>
          <a:p>
            <a:r>
              <a:rPr lang="en-US" sz="2000" smtClean="0"/>
              <a:t>Esempio recente: il “W+jj bump” di CDF.</a:t>
            </a:r>
            <a:endParaRPr lang="en-US" sz="200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5157192"/>
            <a:ext cx="5400600" cy="1465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57297" y="3941266"/>
            <a:ext cx="3586703" cy="2916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332656"/>
            <a:ext cx="8229600" cy="4525963"/>
          </a:xfrm>
        </p:spPr>
        <p:txBody>
          <a:bodyPr/>
          <a:lstStyle/>
          <a:p>
            <a:r>
              <a:rPr lang="en-US" sz="2000" smtClean="0"/>
              <a:t>Il possibile segnale di produzione di una nuova particella, </a:t>
            </a:r>
            <a:r>
              <a:rPr lang="en-US" sz="2000" smtClean="0"/>
              <a:t>indicat</a:t>
            </a:r>
            <a:r>
              <a:rPr lang="en-US" sz="2000" smtClean="0"/>
              <a:t>o </a:t>
            </a:r>
            <a:r>
              <a:rPr lang="en-US" sz="2000" smtClean="0"/>
              <a:t>da CDF con una significanza superiore a “4-sigma”, ha creato un piccolo terremoto nella blogosfera e anche fuori. </a:t>
            </a:r>
          </a:p>
          <a:p>
            <a:r>
              <a:rPr lang="en-US" sz="2000" smtClean="0"/>
              <a:t>Fra i siti di giornali online che hanno trattato la </a:t>
            </a:r>
            <a:r>
              <a:rPr lang="en-US" sz="2000" smtClean="0"/>
              <a:t>notizia:</a:t>
            </a:r>
            <a:endParaRPr lang="en-US" sz="2000" smtClean="0"/>
          </a:p>
          <a:p>
            <a:pPr lvl="1">
              <a:buNone/>
            </a:pPr>
            <a:r>
              <a:rPr lang="en-US" sz="1600" smtClean="0"/>
              <a:t>Physics World</a:t>
            </a:r>
          </a:p>
          <a:p>
            <a:pPr lvl="1">
              <a:buNone/>
            </a:pPr>
            <a:r>
              <a:rPr lang="en-US" sz="1600" smtClean="0"/>
              <a:t>CBS	</a:t>
            </a:r>
          </a:p>
          <a:p>
            <a:pPr lvl="1">
              <a:buNone/>
            </a:pPr>
            <a:r>
              <a:rPr lang="en-US" sz="1600" smtClean="0"/>
              <a:t>New York Times </a:t>
            </a:r>
          </a:p>
          <a:p>
            <a:pPr lvl="1">
              <a:buNone/>
            </a:pPr>
            <a:r>
              <a:rPr lang="en-US" sz="1600" smtClean="0"/>
              <a:t>Science news</a:t>
            </a:r>
          </a:p>
          <a:p>
            <a:pPr lvl="1">
              <a:buNone/>
            </a:pPr>
            <a:r>
              <a:rPr lang="en-US" sz="1600" smtClean="0"/>
              <a:t>20 minutes</a:t>
            </a:r>
          </a:p>
          <a:p>
            <a:pPr>
              <a:buNone/>
            </a:pPr>
            <a:r>
              <a:rPr lang="en-US" sz="1600" smtClean="0"/>
              <a:t>	</a:t>
            </a:r>
          </a:p>
          <a:p>
            <a:pPr>
              <a:buNone/>
            </a:pPr>
            <a:r>
              <a:rPr lang="en-US" sz="1600" smtClean="0"/>
              <a:t>	</a:t>
            </a:r>
            <a:r>
              <a:rPr lang="en-US" sz="1600" smtClean="0"/>
              <a:t>più molti altri</a:t>
            </a:r>
            <a:endParaRPr lang="en-US" sz="160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3582713"/>
            <a:ext cx="3563888" cy="327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sellaDiTesto 4"/>
          <p:cNvSpPr txBox="1"/>
          <p:nvPr/>
        </p:nvSpPr>
        <p:spPr>
          <a:xfrm>
            <a:off x="611560" y="3861048"/>
            <a:ext cx="326243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I blogs di fisica più importanti</a:t>
            </a:r>
          </a:p>
          <a:p>
            <a:r>
              <a:rPr lang="en-US" smtClean="0"/>
              <a:t>n</a:t>
            </a:r>
            <a:r>
              <a:rPr lang="en-US" smtClean="0"/>
              <a:t>e </a:t>
            </a:r>
            <a:r>
              <a:rPr lang="en-US" smtClean="0"/>
              <a:t>hanno trattato a più riprese</a:t>
            </a:r>
          </a:p>
          <a:p>
            <a:r>
              <a:rPr lang="en-US" smtClean="0"/>
              <a:t>per almeno un </a:t>
            </a:r>
            <a:r>
              <a:rPr lang="en-US" smtClean="0"/>
              <a:t>mese o due</a:t>
            </a:r>
            <a:endParaRPr lang="en-US" smtClean="0"/>
          </a:p>
          <a:p>
            <a:endParaRPr lang="en-US" smtClean="0"/>
          </a:p>
          <a:p>
            <a:r>
              <a:rPr lang="en-US" smtClean="0"/>
              <a:t>Articoli teorici con possibili</a:t>
            </a:r>
          </a:p>
          <a:p>
            <a:r>
              <a:rPr lang="en-US" smtClean="0"/>
              <a:t>interpretazioni del segnale si</a:t>
            </a:r>
          </a:p>
          <a:p>
            <a:r>
              <a:rPr lang="en-US" smtClean="0"/>
              <a:t>sono succeduti fino ad oggi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28975" y="1772816"/>
            <a:ext cx="59150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sellaDiTesto 5"/>
          <p:cNvSpPr txBox="1"/>
          <p:nvPr/>
        </p:nvSpPr>
        <p:spPr>
          <a:xfrm>
            <a:off x="0" y="6021288"/>
            <a:ext cx="54633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rgbClr val="FF0000"/>
                </a:solidFill>
              </a:rPr>
              <a:t>Il segnale non è stato confermato dagli esperimenti</a:t>
            </a:r>
          </a:p>
          <a:p>
            <a:r>
              <a:rPr lang="en-US" smtClean="0">
                <a:solidFill>
                  <a:srgbClr val="FF0000"/>
                </a:solidFill>
              </a:rPr>
              <a:t>Di LHC </a:t>
            </a:r>
            <a:r>
              <a:rPr lang="en-US" smtClean="0">
                <a:solidFill>
                  <a:srgbClr val="FF0000"/>
                </a:solidFill>
                <a:sym typeface="Wingdings" pitchFamily="2" charset="2"/>
              </a:rPr>
              <a:t> è quasi certamente un errore sistematico</a:t>
            </a:r>
            <a:endParaRPr 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US" smtClean="0"/>
              <a:t>Aftermath delle news su W+jj 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528" y="1124744"/>
            <a:ext cx="8229600" cy="5733256"/>
          </a:xfrm>
        </p:spPr>
        <p:txBody>
          <a:bodyPr/>
          <a:lstStyle/>
          <a:p>
            <a:r>
              <a:rPr lang="en-US" sz="2000" smtClean="0"/>
              <a:t>A mio modo di vedere:</a:t>
            </a:r>
          </a:p>
          <a:p>
            <a:pPr lvl="1"/>
            <a:r>
              <a:rPr lang="en-US" sz="2000" smtClean="0"/>
              <a:t>CDF ne ha ottenuto </a:t>
            </a:r>
            <a:r>
              <a:rPr lang="en-US" sz="2000" smtClean="0">
                <a:solidFill>
                  <a:srgbClr val="0070C0"/>
                </a:solidFill>
              </a:rPr>
              <a:t>un guadagno in termini di visibilità</a:t>
            </a:r>
          </a:p>
          <a:p>
            <a:pPr lvl="1"/>
            <a:r>
              <a:rPr lang="en-US" sz="2000" smtClean="0"/>
              <a:t>La discussione del potenziale segnale ha </a:t>
            </a:r>
            <a:r>
              <a:rPr lang="en-US" sz="2000" smtClean="0">
                <a:solidFill>
                  <a:srgbClr val="0070C0"/>
                </a:solidFill>
              </a:rPr>
              <a:t>sensibilizzato molti lettori </a:t>
            </a:r>
            <a:r>
              <a:rPr lang="en-US" sz="2000" smtClean="0"/>
              <a:t>alla ricerca in corso al Tevatron e a LHC</a:t>
            </a:r>
          </a:p>
          <a:p>
            <a:pPr lvl="1"/>
            <a:r>
              <a:rPr lang="en-US" sz="2000" smtClean="0"/>
              <a:t>Tutti i blogs di fisica che ne hanno trattato hanno incrementato i loro lettori</a:t>
            </a:r>
          </a:p>
          <a:p>
            <a:pPr lvl="1"/>
            <a:r>
              <a:rPr lang="en-US" sz="2000" i="1" smtClean="0"/>
              <a:t>Tutti coloro che hanno letto le informazioni relative al segnale di CDF nei blogs hanno ottenuto una informazione più corretta, più attenta, e maggiormente istruttiva di quanto potevano ottenere dai giornali</a:t>
            </a:r>
          </a:p>
          <a:p>
            <a:r>
              <a:rPr lang="en-US" sz="2000" smtClean="0">
                <a:solidFill>
                  <a:srgbClr val="FF0000"/>
                </a:solidFill>
              </a:rPr>
              <a:t>Secondo altri, parlare così tanto di un segnale </a:t>
            </a:r>
            <a:r>
              <a:rPr lang="en-US" sz="2000" smtClean="0">
                <a:solidFill>
                  <a:srgbClr val="FF0000"/>
                </a:solidFill>
              </a:rPr>
              <a:t>a rischio di rivelarsi in seguito</a:t>
            </a:r>
            <a:r>
              <a:rPr lang="en-US" sz="2000" smtClean="0">
                <a:solidFill>
                  <a:srgbClr val="FF0000"/>
                </a:solidFill>
              </a:rPr>
              <a:t> </a:t>
            </a:r>
            <a:r>
              <a:rPr lang="en-US" sz="2000" smtClean="0">
                <a:solidFill>
                  <a:srgbClr val="FF0000"/>
                </a:solidFill>
              </a:rPr>
              <a:t>essere un “falso positivo” è </a:t>
            </a:r>
            <a:r>
              <a:rPr lang="en-US" sz="2000" b="1" smtClean="0">
                <a:solidFill>
                  <a:srgbClr val="FF0000"/>
                </a:solidFill>
              </a:rPr>
              <a:t>dannoso</a:t>
            </a:r>
            <a:r>
              <a:rPr lang="en-US" sz="2000" smtClean="0">
                <a:solidFill>
                  <a:srgbClr val="FF0000"/>
                </a:solidFill>
              </a:rPr>
              <a:t> per la ricerca scientifica e per l’immagine che essa ha presso il pubblico</a:t>
            </a:r>
          </a:p>
          <a:p>
            <a:pPr lvl="1"/>
            <a:r>
              <a:rPr lang="en-US" sz="1800" b="1" smtClean="0"/>
              <a:t>Contesto con vigore questa visione narrow-minded</a:t>
            </a:r>
            <a:r>
              <a:rPr lang="en-US" sz="1800" smtClean="0"/>
              <a:t>, e credo che sia quella di chi non ha ancora capito che sconvolgimento epocale il web 2.0 ha creato nella diffusione delle informazioni, e soprattutto nelle opportunità che ci offre.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854968"/>
          </a:xfrm>
        </p:spPr>
        <p:txBody>
          <a:bodyPr/>
          <a:lstStyle/>
          <a:p>
            <a:r>
              <a:rPr lang="en-US" smtClean="0"/>
              <a:t>Short Summary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</p:spPr>
        <p:txBody>
          <a:bodyPr/>
          <a:lstStyle/>
          <a:p>
            <a:r>
              <a:rPr lang="en-US" sz="2000" smtClean="0"/>
              <a:t>Spero quindi siate d’accordo che la divulgazione scientifica a mezzo blog può essere attraente per chi ha voglia di scrivere</a:t>
            </a:r>
          </a:p>
          <a:p>
            <a:r>
              <a:rPr lang="en-US" sz="2000" smtClean="0"/>
              <a:t>Per un ricercatore INFN, l’investimento in termini di tempo di chi fa divulgazione non è riconosciuto come attività lavorativa (e anzi scoraggiato, ma ci torneremo). </a:t>
            </a:r>
            <a:r>
              <a:rPr lang="en-US" sz="2000" b="1" smtClean="0"/>
              <a:t>DOVREBBE ESSERLO!</a:t>
            </a:r>
          </a:p>
          <a:p>
            <a:pPr lvl="1"/>
            <a:r>
              <a:rPr lang="en-US" sz="2000" smtClean="0"/>
              <a:t>Infatti l’INFN come pure tutta la comunità scientifica traggono un concreto beneficio dalla più ampia e capillare distribuzione di una corretta informazione scientifica, direttamente da chi fa ricerca.</a:t>
            </a:r>
          </a:p>
          <a:p>
            <a:r>
              <a:rPr lang="en-US" sz="2000" smtClean="0"/>
              <a:t>Esistono naturalmente molti altri modi di rendersi utili per colmare il “gap” fra riviste scientifiche e mass media. Il blog, tuttavia, è di gran lunga il più immediato – in 5’ potete crearvi il vostro e iniziare a scrivere.</a:t>
            </a:r>
          </a:p>
          <a:p>
            <a:r>
              <a:rPr lang="en-US" sz="2000" smtClean="0"/>
              <a:t>La complessità degli argomenti trattati non è un ostacolo insormontabile. Bisogna però imparare a “scendere dal piedistallo” e </a:t>
            </a:r>
            <a:r>
              <a:rPr lang="en-US" sz="2000" smtClean="0">
                <a:solidFill>
                  <a:srgbClr val="FF0000"/>
                </a:solidFill>
              </a:rPr>
              <a:t>accettare un ragionevole livello di imprecisione a vantaggio di una maggiore chiarezza e semplificazione</a:t>
            </a:r>
            <a:r>
              <a:rPr lang="en-US" sz="2000" smtClean="0"/>
              <a:t> dei concetti trattati.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55168" y="0"/>
            <a:ext cx="7488832" cy="1143000"/>
          </a:xfrm>
        </p:spPr>
        <p:txBody>
          <a:bodyPr/>
          <a:lstStyle/>
          <a:p>
            <a:r>
              <a:rPr lang="en-US" smtClean="0"/>
              <a:t>Conclusioni</a:t>
            </a:r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4824536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sellaDiTesto 5"/>
          <p:cNvSpPr txBox="1"/>
          <p:nvPr/>
        </p:nvSpPr>
        <p:spPr>
          <a:xfrm>
            <a:off x="3275856" y="5445224"/>
            <a:ext cx="517321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… Invece che fare pointless,</a:t>
            </a:r>
          </a:p>
          <a:p>
            <a:r>
              <a:rPr lang="en-US" smtClean="0"/>
              <a:t> incessant barking, dovremmo cercare di dirigere</a:t>
            </a:r>
          </a:p>
          <a:p>
            <a:r>
              <a:rPr lang="en-US" smtClean="0"/>
              <a:t>l</a:t>
            </a:r>
            <a:r>
              <a:rPr lang="en-US" smtClean="0"/>
              <a:t>e nostre pulsioni divulgative </a:t>
            </a:r>
          </a:p>
          <a:p>
            <a:r>
              <a:rPr lang="en-US" smtClean="0"/>
              <a:t>d</a:t>
            </a:r>
            <a:r>
              <a:rPr lang="en-US" smtClean="0"/>
              <a:t>ove hanno un maggiore impatto – in rete!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621595"/>
            <a:ext cx="2987825" cy="6236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3294760"/>
            <a:ext cx="5940153" cy="3563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922316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507413" cy="1143000"/>
          </a:xfrm>
        </p:spPr>
        <p:txBody>
          <a:bodyPr/>
          <a:lstStyle/>
          <a:p>
            <a:r>
              <a:rPr lang="it-IT" sz="4000" smtClean="0"/>
              <a:t>Come</a:t>
            </a:r>
            <a:r>
              <a:rPr lang="it-IT" sz="4000"/>
              <a:t>, quando, quanto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89138"/>
            <a:ext cx="8362950" cy="39163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it-IT" sz="1800"/>
              <a:t>Gennaio-Dicembre 2005: World Year of Physics, “</a:t>
            </a:r>
            <a:r>
              <a:rPr lang="it-IT" sz="1800">
                <a:hlinkClick r:id="rId2"/>
              </a:rPr>
              <a:t>Quantum Diaries</a:t>
            </a:r>
            <a:r>
              <a:rPr lang="it-IT" sz="1800"/>
              <a:t>” – blog collettivo</a:t>
            </a:r>
          </a:p>
          <a:p>
            <a:pPr lvl="1">
              <a:lnSpc>
                <a:spcPct val="80000"/>
              </a:lnSpc>
            </a:pPr>
            <a:r>
              <a:rPr lang="it-IT" sz="1600"/>
              <a:t>150 posts, 50 di divulgazione scientifica</a:t>
            </a:r>
          </a:p>
          <a:p>
            <a:pPr>
              <a:lnSpc>
                <a:spcPct val="80000"/>
              </a:lnSpc>
            </a:pPr>
            <a:endParaRPr lang="it-IT" sz="1800"/>
          </a:p>
          <a:p>
            <a:pPr>
              <a:lnSpc>
                <a:spcPct val="80000"/>
              </a:lnSpc>
            </a:pPr>
            <a:r>
              <a:rPr lang="it-IT" sz="1800"/>
              <a:t>Gennaio 2006-Aprile 2009: </a:t>
            </a:r>
            <a:r>
              <a:rPr lang="it-IT" sz="1800">
                <a:hlinkClick r:id="rId3"/>
              </a:rPr>
              <a:t>A Quantum Diaries Survivor</a:t>
            </a:r>
            <a:r>
              <a:rPr lang="it-IT" sz="1800"/>
              <a:t>, indipendente </a:t>
            </a:r>
          </a:p>
          <a:p>
            <a:pPr lvl="1">
              <a:lnSpc>
                <a:spcPct val="80000"/>
              </a:lnSpc>
            </a:pPr>
            <a:r>
              <a:rPr lang="it-IT" sz="1600"/>
              <a:t>1480 posts, 800 di divulgazione scientifica, </a:t>
            </a:r>
            <a:r>
              <a:rPr lang="it-IT" sz="1600" b="1">
                <a:solidFill>
                  <a:srgbClr val="FF3300"/>
                </a:solidFill>
              </a:rPr>
              <a:t>più di </a:t>
            </a:r>
            <a:r>
              <a:rPr lang="it-IT" sz="1600" b="1" smtClean="0">
                <a:solidFill>
                  <a:srgbClr val="FF3300"/>
                </a:solidFill>
              </a:rPr>
              <a:t>1M </a:t>
            </a:r>
            <a:r>
              <a:rPr lang="it-IT" sz="1600" b="1">
                <a:solidFill>
                  <a:srgbClr val="FF3300"/>
                </a:solidFill>
              </a:rPr>
              <a:t>hits</a:t>
            </a:r>
            <a:r>
              <a:rPr lang="it-IT" sz="1600"/>
              <a:t> </a:t>
            </a:r>
          </a:p>
          <a:p>
            <a:pPr lvl="1">
              <a:lnSpc>
                <a:spcPct val="80000"/>
              </a:lnSpc>
            </a:pPr>
            <a:endParaRPr lang="it-IT" sz="1600"/>
          </a:p>
          <a:p>
            <a:pPr>
              <a:lnSpc>
                <a:spcPct val="80000"/>
              </a:lnSpc>
            </a:pPr>
            <a:r>
              <a:rPr lang="it-IT" sz="1800"/>
              <a:t>Aprile 2009-presente: </a:t>
            </a:r>
            <a:r>
              <a:rPr lang="it-IT" sz="1800">
                <a:hlinkClick r:id="rId4"/>
              </a:rPr>
              <a:t>A Quantum Diaries Survivor</a:t>
            </a:r>
            <a:r>
              <a:rPr lang="it-IT" sz="1800"/>
              <a:t>, in </a:t>
            </a:r>
            <a:r>
              <a:rPr lang="it-IT" sz="1800" i="1"/>
              <a:t>Scientific Blogging</a:t>
            </a:r>
          </a:p>
          <a:p>
            <a:pPr lvl="1">
              <a:lnSpc>
                <a:spcPct val="80000"/>
              </a:lnSpc>
            </a:pPr>
            <a:r>
              <a:rPr lang="it-IT" sz="1600" smtClean="0"/>
              <a:t>600 </a:t>
            </a:r>
            <a:r>
              <a:rPr lang="it-IT" sz="1600"/>
              <a:t>posts, </a:t>
            </a:r>
            <a:r>
              <a:rPr lang="it-IT" sz="1600" smtClean="0"/>
              <a:t>500 </a:t>
            </a:r>
            <a:r>
              <a:rPr lang="it-IT" sz="1600"/>
              <a:t>di divulgazione </a:t>
            </a:r>
            <a:r>
              <a:rPr lang="it-IT" sz="1600" smtClean="0"/>
              <a:t>scientifica, </a:t>
            </a:r>
            <a:r>
              <a:rPr lang="it-IT" sz="1600" b="1" smtClean="0">
                <a:solidFill>
                  <a:srgbClr val="FF0000"/>
                </a:solidFill>
              </a:rPr>
              <a:t>2M hits</a:t>
            </a:r>
            <a:endParaRPr lang="it-IT" sz="1600" b="1">
              <a:solidFill>
                <a:srgbClr val="FF0000"/>
              </a:solidFill>
            </a:endParaRPr>
          </a:p>
          <a:p>
            <a:pPr lvl="1">
              <a:lnSpc>
                <a:spcPct val="80000"/>
              </a:lnSpc>
            </a:pPr>
            <a:endParaRPr lang="it-IT" sz="1600"/>
          </a:p>
          <a:p>
            <a:pPr>
              <a:lnSpc>
                <a:spcPct val="80000"/>
              </a:lnSpc>
            </a:pPr>
            <a:r>
              <a:rPr lang="it-IT" sz="1800"/>
              <a:t>In totale, in </a:t>
            </a:r>
            <a:r>
              <a:rPr lang="it-IT" sz="1800" smtClean="0"/>
              <a:t>7 anni oltre 2000 posts</a:t>
            </a:r>
            <a:r>
              <a:rPr lang="it-IT" sz="1800"/>
              <a:t>, &gt;</a:t>
            </a:r>
            <a:r>
              <a:rPr lang="it-IT" sz="1800" smtClean="0"/>
              <a:t>1300 </a:t>
            </a:r>
            <a:r>
              <a:rPr lang="it-IT" sz="1800"/>
              <a:t>di comunicazione scientifica </a:t>
            </a:r>
          </a:p>
          <a:p>
            <a:pPr lvl="1">
              <a:lnSpc>
                <a:spcPct val="80000"/>
              </a:lnSpc>
            </a:pPr>
            <a:r>
              <a:rPr lang="it-IT" sz="1600"/>
              <a:t>contando solo quelli divulgativi si tratta di circa </a:t>
            </a:r>
            <a:r>
              <a:rPr lang="it-IT" sz="1600" smtClean="0"/>
              <a:t>4000 </a:t>
            </a:r>
            <a:r>
              <a:rPr lang="it-IT" sz="1600"/>
              <a:t>pagine, 2000 figure, </a:t>
            </a:r>
            <a:r>
              <a:rPr lang="it-IT" sz="1600" b="1" smtClean="0">
                <a:solidFill>
                  <a:srgbClr val="FF3300"/>
                </a:solidFill>
              </a:rPr>
              <a:t>1.5M </a:t>
            </a:r>
            <a:r>
              <a:rPr lang="it-IT" sz="1600" b="1">
                <a:solidFill>
                  <a:srgbClr val="FF3300"/>
                </a:solidFill>
              </a:rPr>
              <a:t>di parole - l’equivalente di circa </a:t>
            </a:r>
            <a:r>
              <a:rPr lang="it-IT" sz="1600" b="1" smtClean="0">
                <a:solidFill>
                  <a:srgbClr val="FF3300"/>
                </a:solidFill>
              </a:rPr>
              <a:t>25 libri</a:t>
            </a:r>
            <a:endParaRPr lang="it-IT" sz="1600" b="1">
              <a:solidFill>
                <a:srgbClr val="FF3300"/>
              </a:solidFill>
            </a:endParaRPr>
          </a:p>
          <a:p>
            <a:pPr lvl="1">
              <a:lnSpc>
                <a:spcPct val="80000"/>
              </a:lnSpc>
            </a:pPr>
            <a:r>
              <a:rPr lang="it-IT" sz="1600"/>
              <a:t>senza contare le (spesso lunghe) discussioni nei threads </a:t>
            </a:r>
            <a:r>
              <a:rPr lang="it-IT" sz="1600" smtClean="0"/>
              <a:t> (&gt;20k commenti)</a:t>
            </a:r>
            <a:endParaRPr lang="it-IT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Di cosa scrivo ?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it-IT" sz="2400"/>
              <a:t>Prendo spunto da risultati di fisica:</a:t>
            </a:r>
          </a:p>
          <a:p>
            <a:pPr lvl="1">
              <a:lnSpc>
                <a:spcPct val="80000"/>
              </a:lnSpc>
            </a:pPr>
            <a:r>
              <a:rPr lang="it-IT" sz="2000"/>
              <a:t> degli esperimenti (CDF, D0, CMS...)</a:t>
            </a:r>
          </a:p>
          <a:p>
            <a:pPr lvl="1">
              <a:lnSpc>
                <a:spcPct val="80000"/>
              </a:lnSpc>
            </a:pPr>
            <a:r>
              <a:rPr lang="it-IT" sz="2000"/>
              <a:t>articoli fenomenologici e sperimentali su Arxiv</a:t>
            </a:r>
          </a:p>
          <a:p>
            <a:pPr lvl="1">
              <a:lnSpc>
                <a:spcPct val="80000"/>
              </a:lnSpc>
            </a:pPr>
            <a:r>
              <a:rPr lang="it-IT" sz="2000"/>
              <a:t>report da conferenze e seminari tenuti da terzi</a:t>
            </a:r>
          </a:p>
          <a:p>
            <a:pPr lvl="1">
              <a:lnSpc>
                <a:spcPct val="80000"/>
              </a:lnSpc>
            </a:pPr>
            <a:endParaRPr lang="it-IT" sz="2000"/>
          </a:p>
          <a:p>
            <a:pPr>
              <a:lnSpc>
                <a:spcPct val="80000"/>
              </a:lnSpc>
            </a:pPr>
            <a:r>
              <a:rPr lang="it-IT" sz="2400"/>
              <a:t>attività personali </a:t>
            </a:r>
          </a:p>
          <a:p>
            <a:pPr lvl="1">
              <a:lnSpc>
                <a:spcPct val="80000"/>
              </a:lnSpc>
            </a:pPr>
            <a:r>
              <a:rPr lang="it-IT" sz="2000"/>
              <a:t>insegnamento, seminari, conferenze, articoli</a:t>
            </a:r>
          </a:p>
          <a:p>
            <a:pPr lvl="1">
              <a:lnSpc>
                <a:spcPct val="80000"/>
              </a:lnSpc>
            </a:pPr>
            <a:endParaRPr lang="it-IT" sz="2000"/>
          </a:p>
          <a:p>
            <a:pPr>
              <a:lnSpc>
                <a:spcPct val="80000"/>
              </a:lnSpc>
            </a:pPr>
            <a:r>
              <a:rPr lang="it-IT" sz="2400"/>
              <a:t>oppure cerco di spiegare qualcosa di già visto</a:t>
            </a:r>
          </a:p>
          <a:p>
            <a:pPr lvl="1">
              <a:lnSpc>
                <a:spcPct val="80000"/>
              </a:lnSpc>
            </a:pPr>
            <a:r>
              <a:rPr lang="it-IT" sz="2000"/>
              <a:t>esperimenti del passato</a:t>
            </a:r>
          </a:p>
          <a:p>
            <a:pPr lvl="1">
              <a:lnSpc>
                <a:spcPct val="80000"/>
              </a:lnSpc>
            </a:pPr>
            <a:r>
              <a:rPr lang="it-IT" sz="2000"/>
              <a:t>concetti di base di fisica sperimentale</a:t>
            </a:r>
          </a:p>
          <a:p>
            <a:pPr lvl="1">
              <a:lnSpc>
                <a:spcPct val="80000"/>
              </a:lnSpc>
            </a:pPr>
            <a:endParaRPr lang="it-IT" sz="2000"/>
          </a:p>
          <a:p>
            <a:pPr>
              <a:lnSpc>
                <a:spcPct val="80000"/>
              </a:lnSpc>
              <a:buFontTx/>
              <a:buNone/>
            </a:pPr>
            <a:r>
              <a:rPr lang="it-IT" sz="2400" i="1">
                <a:solidFill>
                  <a:schemeClr val="accent2"/>
                </a:solidFill>
              </a:rPr>
              <a:t>	Il problema non è trovare qualcosa su cui scrivere, quanto scegliere !</a:t>
            </a:r>
          </a:p>
          <a:p>
            <a:pPr>
              <a:lnSpc>
                <a:spcPct val="80000"/>
              </a:lnSpc>
            </a:pPr>
            <a:endParaRPr lang="it-IT" sz="2400" i="1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In 5 anni di blog...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974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it-IT" sz="2400"/>
              <a:t>La quantità di informazione resa disponibile in rete è notevole</a:t>
            </a:r>
          </a:p>
          <a:p>
            <a:pPr lvl="1">
              <a:lnSpc>
                <a:spcPct val="80000"/>
              </a:lnSpc>
            </a:pPr>
            <a:r>
              <a:rPr lang="it-IT" sz="2000"/>
              <a:t>Un modo per rendersene conto è ricercare con google:</a:t>
            </a:r>
          </a:p>
          <a:p>
            <a:pPr lvl="2">
              <a:lnSpc>
                <a:spcPct val="80000"/>
              </a:lnSpc>
            </a:pPr>
            <a:r>
              <a:rPr lang="it-IT" sz="1800">
                <a:hlinkClick r:id="rId2"/>
              </a:rPr>
              <a:t>top mass</a:t>
            </a:r>
            <a:r>
              <a:rPr lang="it-IT" sz="1800"/>
              <a:t>: 1°	</a:t>
            </a:r>
          </a:p>
          <a:p>
            <a:pPr lvl="2">
              <a:lnSpc>
                <a:spcPct val="80000"/>
              </a:lnSpc>
            </a:pPr>
            <a:r>
              <a:rPr lang="it-IT" sz="1800">
                <a:hlinkClick r:id="rId3"/>
              </a:rPr>
              <a:t>Higgs search</a:t>
            </a:r>
            <a:r>
              <a:rPr lang="it-IT" sz="1800"/>
              <a:t>: 1° </a:t>
            </a:r>
          </a:p>
          <a:p>
            <a:pPr lvl="2">
              <a:lnSpc>
                <a:spcPct val="80000"/>
              </a:lnSpc>
            </a:pPr>
            <a:r>
              <a:rPr lang="it-IT" sz="1800">
                <a:hlinkClick r:id="rId4"/>
              </a:rPr>
              <a:t>Higgs limits</a:t>
            </a:r>
            <a:r>
              <a:rPr lang="it-IT" sz="1800"/>
              <a:t>: 1°,2°,3°,4° </a:t>
            </a:r>
          </a:p>
          <a:p>
            <a:pPr lvl="2">
              <a:lnSpc>
                <a:spcPct val="80000"/>
              </a:lnSpc>
            </a:pPr>
            <a:r>
              <a:rPr lang="it-IT" sz="1800">
                <a:hlinkClick r:id="rId5"/>
              </a:rPr>
              <a:t>jet energy scale</a:t>
            </a:r>
            <a:r>
              <a:rPr lang="it-IT" sz="1800"/>
              <a:t>: 1°</a:t>
            </a:r>
          </a:p>
          <a:p>
            <a:pPr lvl="2">
              <a:lnSpc>
                <a:spcPct val="80000"/>
              </a:lnSpc>
            </a:pPr>
            <a:r>
              <a:rPr lang="it-IT" sz="1800">
                <a:hlinkClick r:id="rId6"/>
              </a:rPr>
              <a:t>higgs mass</a:t>
            </a:r>
            <a:r>
              <a:rPr lang="it-IT" sz="1800"/>
              <a:t>:  3°</a:t>
            </a:r>
          </a:p>
          <a:p>
            <a:pPr lvl="2">
              <a:lnSpc>
                <a:spcPct val="80000"/>
              </a:lnSpc>
            </a:pPr>
            <a:r>
              <a:rPr lang="it-IT" sz="1800">
                <a:hlinkClick r:id="rId7"/>
              </a:rPr>
              <a:t>CDF</a:t>
            </a:r>
            <a:r>
              <a:rPr lang="it-IT" sz="1800"/>
              <a:t>: 3° (ma prima di wikipedia)</a:t>
            </a:r>
          </a:p>
          <a:p>
            <a:pPr lvl="2">
              <a:lnSpc>
                <a:spcPct val="80000"/>
              </a:lnSpc>
            </a:pPr>
            <a:endParaRPr lang="it-IT" sz="1800"/>
          </a:p>
          <a:p>
            <a:pPr lvl="1">
              <a:lnSpc>
                <a:spcPct val="80000"/>
              </a:lnSpc>
            </a:pPr>
            <a:r>
              <a:rPr lang="it-IT" sz="2000"/>
              <a:t>Questo non vuol dire che ho corrotto Prin e Page, né che ho il monopolio di quello che c’è in rete su questi argomenti: mostra solo come i motori di ricerca si accorgono della frequenza con cui un sito discute un argomento.</a:t>
            </a:r>
          </a:p>
          <a:p>
            <a:pPr>
              <a:lnSpc>
                <a:spcPct val="80000"/>
              </a:lnSpc>
            </a:pPr>
            <a:r>
              <a:rPr lang="it-IT" sz="2400"/>
              <a:t>La qualità è un altro discorso... Più difficile da valutare, ma è testimoniata </a:t>
            </a:r>
            <a:r>
              <a:rPr lang="it-IT" sz="2400">
                <a:solidFill>
                  <a:schemeClr val="accent2"/>
                </a:solidFill>
              </a:rPr>
              <a:t>dall’alto rapporto fra commenti e hits</a:t>
            </a:r>
            <a:r>
              <a:rPr lang="it-IT" sz="2400"/>
              <a:t> </a:t>
            </a:r>
          </a:p>
          <a:p>
            <a:pPr lvl="1">
              <a:lnSpc>
                <a:spcPct val="80000"/>
              </a:lnSpc>
            </a:pPr>
            <a:endParaRPr lang="it-IT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Il post tipico: ricetta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484313"/>
            <a:ext cx="8820150" cy="53736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it-IT" sz="1800"/>
              <a:t>Non esistono posts tipici, però molti dei posts sono scritti secondo un certo “stampo”</a:t>
            </a:r>
          </a:p>
          <a:p>
            <a:pPr lvl="1">
              <a:lnSpc>
                <a:spcPct val="80000"/>
              </a:lnSpc>
            </a:pPr>
            <a:r>
              <a:rPr lang="it-IT" sz="1600"/>
              <a:t>format evoluto nel tempo, che per “trial and error” ha prodotto un riscontro positivo (hits, commenti, links)</a:t>
            </a:r>
          </a:p>
          <a:p>
            <a:pPr lvl="1">
              <a:lnSpc>
                <a:spcPct val="80000"/>
              </a:lnSpc>
            </a:pPr>
            <a:endParaRPr lang="it-IT" sz="1600"/>
          </a:p>
          <a:p>
            <a:pPr>
              <a:lnSpc>
                <a:spcPct val="80000"/>
              </a:lnSpc>
            </a:pPr>
            <a:r>
              <a:rPr lang="it-IT" sz="1800"/>
              <a:t>Tipicamente si parte da un nuovo risultato di fisica interessante da discutere e divulgare</a:t>
            </a:r>
          </a:p>
          <a:p>
            <a:pPr lvl="1">
              <a:lnSpc>
                <a:spcPct val="80000"/>
              </a:lnSpc>
            </a:pPr>
            <a:r>
              <a:rPr lang="it-IT" sz="1600"/>
              <a:t>Discuto le motivazioni personali: perché lo ritengo interessante, cosa mi lega a quel particolare risultato </a:t>
            </a:r>
          </a:p>
          <a:p>
            <a:pPr lvl="1">
              <a:lnSpc>
                <a:spcPct val="80000"/>
              </a:lnSpc>
            </a:pPr>
            <a:r>
              <a:rPr lang="it-IT" sz="1600"/>
              <a:t>Introduco l’argomento in modo il più generale possibile</a:t>
            </a:r>
          </a:p>
          <a:p>
            <a:pPr lvl="1">
              <a:lnSpc>
                <a:spcPct val="80000"/>
              </a:lnSpc>
            </a:pPr>
            <a:r>
              <a:rPr lang="it-IT" sz="1600"/>
              <a:t>Spesso “divergo” nella spiegazione di qualche aspetto generale della fisica in questione</a:t>
            </a:r>
          </a:p>
          <a:p>
            <a:pPr lvl="1">
              <a:lnSpc>
                <a:spcPct val="80000"/>
              </a:lnSpc>
            </a:pPr>
            <a:r>
              <a:rPr lang="it-IT" sz="1600"/>
              <a:t>Infine discuto lo studio in qualche dettaglio e produco i risultati</a:t>
            </a:r>
          </a:p>
          <a:p>
            <a:pPr lvl="1">
              <a:lnSpc>
                <a:spcPct val="80000"/>
              </a:lnSpc>
            </a:pPr>
            <a:r>
              <a:rPr lang="it-IT" sz="1600"/>
              <a:t>Il tutto segue alcuni accorgimenti: </a:t>
            </a:r>
          </a:p>
          <a:p>
            <a:pPr lvl="2">
              <a:lnSpc>
                <a:spcPct val="80000"/>
              </a:lnSpc>
            </a:pPr>
            <a:r>
              <a:rPr lang="it-IT" sz="1400"/>
              <a:t>formule assenti o mantenute al minimo</a:t>
            </a:r>
          </a:p>
          <a:p>
            <a:pPr lvl="2">
              <a:lnSpc>
                <a:spcPct val="80000"/>
              </a:lnSpc>
            </a:pPr>
            <a:r>
              <a:rPr lang="it-IT" sz="1400"/>
              <a:t>corredato da almeno 3-4 figure, dettagliatamente spiegate nel contenuto</a:t>
            </a:r>
          </a:p>
          <a:p>
            <a:pPr lvl="2">
              <a:lnSpc>
                <a:spcPct val="80000"/>
              </a:lnSpc>
            </a:pPr>
            <a:r>
              <a:rPr lang="it-IT" sz="1400"/>
              <a:t>pochi links –il testo deve essere self-sufficient</a:t>
            </a:r>
          </a:p>
          <a:p>
            <a:pPr lvl="2">
              <a:lnSpc>
                <a:spcPct val="80000"/>
              </a:lnSpc>
            </a:pPr>
            <a:r>
              <a:rPr lang="it-IT" sz="1400"/>
              <a:t>paragrafi non più lunghi di 5-6 righe</a:t>
            </a:r>
          </a:p>
          <a:p>
            <a:pPr lvl="2">
              <a:lnSpc>
                <a:spcPct val="80000"/>
              </a:lnSpc>
            </a:pPr>
            <a:r>
              <a:rPr lang="it-IT" sz="1400"/>
              <a:t>ogni concetto “nuovo” viene spiegato sul momento (e non in fondo al post)</a:t>
            </a:r>
          </a:p>
          <a:p>
            <a:pPr lvl="2">
              <a:lnSpc>
                <a:spcPct val="80000"/>
              </a:lnSpc>
            </a:pPr>
            <a:r>
              <a:rPr lang="it-IT" sz="1400"/>
              <a:t>il testo deve essere personale, aneddotico. Anche sarcastico, se capita. Mai infiammatorio!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it-IT" sz="1600"/>
          </a:p>
          <a:p>
            <a:pPr>
              <a:lnSpc>
                <a:spcPct val="80000"/>
              </a:lnSpc>
            </a:pPr>
            <a:r>
              <a:rPr lang="it-IT" sz="1800">
                <a:hlinkClick r:id="rId2"/>
              </a:rPr>
              <a:t>CDF on Higgs Decays to Diphotons</a:t>
            </a:r>
            <a:r>
              <a:rPr lang="it-IT" sz="1800"/>
              <a:t>, 27/2/2010</a:t>
            </a:r>
          </a:p>
          <a:p>
            <a:pPr>
              <a:lnSpc>
                <a:spcPct val="80000"/>
              </a:lnSpc>
            </a:pPr>
            <a:endParaRPr lang="it-IT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9144000" cy="1143000"/>
          </a:xfrm>
        </p:spPr>
        <p:txBody>
          <a:bodyPr/>
          <a:lstStyle/>
          <a:p>
            <a:r>
              <a:rPr lang="it-IT" sz="4000"/>
              <a:t>Esperienze significative, pro e contro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815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it-IT" sz="1600"/>
              <a:t>Interazione con i lettori</a:t>
            </a:r>
          </a:p>
          <a:p>
            <a:pPr lvl="1">
              <a:lnSpc>
                <a:spcPct val="80000"/>
              </a:lnSpc>
            </a:pPr>
            <a:r>
              <a:rPr lang="it-IT" sz="1400"/>
              <a:t>commenti</a:t>
            </a:r>
          </a:p>
          <a:p>
            <a:pPr lvl="1">
              <a:lnSpc>
                <a:spcPct val="80000"/>
              </a:lnSpc>
            </a:pPr>
            <a:r>
              <a:rPr lang="it-IT" sz="1400"/>
              <a:t>amici in rete</a:t>
            </a:r>
          </a:p>
          <a:p>
            <a:pPr lvl="1">
              <a:lnSpc>
                <a:spcPct val="80000"/>
              </a:lnSpc>
            </a:pPr>
            <a:r>
              <a:rPr lang="it-IT" sz="1400"/>
              <a:t>guest posts</a:t>
            </a:r>
          </a:p>
          <a:p>
            <a:pPr lvl="1">
              <a:lnSpc>
                <a:spcPct val="80000"/>
              </a:lnSpc>
            </a:pPr>
            <a:r>
              <a:rPr lang="it-IT" sz="1400">
                <a:solidFill>
                  <a:srgbClr val="FF3300"/>
                </a:solidFill>
              </a:rPr>
              <a:t>reader-proofreading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it-IT" sz="1400"/>
          </a:p>
          <a:p>
            <a:pPr>
              <a:lnSpc>
                <a:spcPct val="80000"/>
              </a:lnSpc>
            </a:pPr>
            <a:r>
              <a:rPr lang="it-IT" sz="1600"/>
              <a:t>Interazioni con i media</a:t>
            </a:r>
          </a:p>
          <a:p>
            <a:pPr lvl="1">
              <a:lnSpc>
                <a:spcPct val="80000"/>
              </a:lnSpc>
            </a:pPr>
            <a:r>
              <a:rPr lang="it-IT" sz="1400"/>
              <a:t>frequenti interviste telefoniche</a:t>
            </a:r>
          </a:p>
          <a:p>
            <a:pPr lvl="1">
              <a:lnSpc>
                <a:spcPct val="80000"/>
              </a:lnSpc>
            </a:pPr>
            <a:r>
              <a:rPr lang="it-IT" sz="1400"/>
              <a:t>NYT, Newsweek, Nature, Physics World, Physics Today, New Scientist, ... </a:t>
            </a:r>
          </a:p>
          <a:p>
            <a:pPr lvl="1">
              <a:lnSpc>
                <a:spcPct val="80000"/>
              </a:lnSpc>
            </a:pPr>
            <a:r>
              <a:rPr lang="it-IT" sz="1400"/>
              <a:t>offerte di scrivere per giornali</a:t>
            </a:r>
          </a:p>
          <a:p>
            <a:pPr>
              <a:lnSpc>
                <a:spcPct val="80000"/>
              </a:lnSpc>
            </a:pPr>
            <a:endParaRPr lang="it-IT" sz="1600"/>
          </a:p>
          <a:p>
            <a:pPr>
              <a:lnSpc>
                <a:spcPct val="80000"/>
              </a:lnSpc>
            </a:pPr>
            <a:r>
              <a:rPr lang="it-IT" sz="1600"/>
              <a:t>Frizione con gli esperimenti</a:t>
            </a:r>
          </a:p>
          <a:p>
            <a:pPr lvl="1">
              <a:lnSpc>
                <a:spcPct val="80000"/>
              </a:lnSpc>
            </a:pPr>
            <a:r>
              <a:rPr lang="it-IT" sz="1400"/>
              <a:t>2007: </a:t>
            </a:r>
            <a:r>
              <a:rPr lang="it-IT" sz="1400">
                <a:solidFill>
                  <a:srgbClr val="FF3300"/>
                </a:solidFill>
              </a:rPr>
              <a:t>The SUSY Higgs affair</a:t>
            </a:r>
          </a:p>
          <a:p>
            <a:pPr lvl="1">
              <a:lnSpc>
                <a:spcPct val="80000"/>
              </a:lnSpc>
            </a:pPr>
            <a:r>
              <a:rPr lang="it-IT" sz="1400"/>
              <a:t>2008: “the weak link”</a:t>
            </a:r>
          </a:p>
          <a:p>
            <a:pPr lvl="1">
              <a:lnSpc>
                <a:spcPct val="80000"/>
              </a:lnSpc>
            </a:pPr>
            <a:endParaRPr lang="it-IT" sz="1400"/>
          </a:p>
          <a:p>
            <a:pPr>
              <a:lnSpc>
                <a:spcPct val="80000"/>
              </a:lnSpc>
            </a:pPr>
            <a:r>
              <a:rPr lang="it-IT" sz="1600"/>
              <a:t>Tornaconto personale</a:t>
            </a:r>
          </a:p>
          <a:p>
            <a:pPr lvl="1">
              <a:lnSpc>
                <a:spcPct val="80000"/>
              </a:lnSpc>
            </a:pPr>
            <a:r>
              <a:rPr lang="it-IT" sz="1400"/>
              <a:t>inviti a seminari, conferenze</a:t>
            </a:r>
          </a:p>
          <a:p>
            <a:pPr lvl="1">
              <a:lnSpc>
                <a:spcPct val="80000"/>
              </a:lnSpc>
            </a:pPr>
            <a:r>
              <a:rPr lang="it-IT" sz="1400"/>
              <a:t>aumento della rete di conoscenze con professionisti del settore</a:t>
            </a:r>
          </a:p>
          <a:p>
            <a:pPr lvl="1">
              <a:lnSpc>
                <a:spcPct val="80000"/>
              </a:lnSpc>
            </a:pPr>
            <a:r>
              <a:rPr lang="it-IT" sz="1400"/>
              <a:t>visibilità</a:t>
            </a:r>
          </a:p>
          <a:p>
            <a:pPr lvl="1">
              <a:lnSpc>
                <a:spcPct val="80000"/>
              </a:lnSpc>
            </a:pPr>
            <a:r>
              <a:rPr lang="it-IT" sz="1400"/>
              <a:t>offerte di contratti</a:t>
            </a:r>
          </a:p>
          <a:p>
            <a:pPr lvl="1">
              <a:lnSpc>
                <a:spcPct val="80000"/>
              </a:lnSpc>
            </a:pPr>
            <a:r>
              <a:rPr lang="it-IT" sz="1400"/>
              <a:t>ma anche qualche risvolto negativo...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it-IT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pg4and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321175" cy="5949950"/>
          </a:xfrm>
          <a:prstGeom prst="rect">
            <a:avLst/>
          </a:prstGeom>
          <a:noFill/>
        </p:spPr>
      </p:pic>
      <p:pic>
        <p:nvPicPr>
          <p:cNvPr id="4101" name="Picture 5" descr="pg3and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40338" y="0"/>
            <a:ext cx="3903662" cy="5373688"/>
          </a:xfrm>
          <a:prstGeom prst="rect">
            <a:avLst/>
          </a:prstGeom>
          <a:noFill/>
        </p:spPr>
      </p:pic>
      <p:pic>
        <p:nvPicPr>
          <p:cNvPr id="4102" name="Picture 6" descr="bozz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775" y="4281488"/>
            <a:ext cx="4592638" cy="2576512"/>
          </a:xfrm>
          <a:prstGeom prst="rect">
            <a:avLst/>
          </a:prstGeom>
          <a:noFill/>
        </p:spPr>
      </p:pic>
      <p:sp>
        <p:nvSpPr>
          <p:cNvPr id="4103" name="Line 7"/>
          <p:cNvSpPr>
            <a:spLocks noChangeShapeType="1"/>
          </p:cNvSpPr>
          <p:nvPr/>
        </p:nvSpPr>
        <p:spPr bwMode="auto">
          <a:xfrm flipH="1">
            <a:off x="5292725" y="1052513"/>
            <a:ext cx="2663825" cy="338455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Conclusioni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it-IT" sz="2000"/>
              <a:t>I blogs riempiono un vuoto comunicativo e soddisfano una richiesta degli internauti</a:t>
            </a:r>
          </a:p>
          <a:p>
            <a:pPr>
              <a:lnSpc>
                <a:spcPct val="80000"/>
              </a:lnSpc>
            </a:pPr>
            <a:r>
              <a:rPr lang="it-IT" sz="2000"/>
              <a:t>I blogs scientifici non “sfondano” se rimangono fedeli a se stessi, ma svolgono una funzione importante</a:t>
            </a:r>
          </a:p>
          <a:p>
            <a:pPr>
              <a:lnSpc>
                <a:spcPct val="80000"/>
              </a:lnSpc>
            </a:pPr>
            <a:r>
              <a:rPr lang="it-IT" sz="2000"/>
              <a:t>C’è bisogno di un canale diretto di comunicazione per non far percepire la ricerca scientifica come qualcosa di “fuori dal mondo”, inutile e lontana</a:t>
            </a:r>
          </a:p>
          <a:p>
            <a:pPr>
              <a:lnSpc>
                <a:spcPct val="80000"/>
              </a:lnSpc>
            </a:pPr>
            <a:r>
              <a:rPr lang="it-IT" sz="2000"/>
              <a:t>Chi fa ricerca e non ha in odio la scrittura dovrebbe devolvere una mezz’oretta ogni qualche giorno a questa attività. Il fine è nobile, ma esiste anche un tornaconto personale</a:t>
            </a:r>
          </a:p>
          <a:p>
            <a:pPr>
              <a:lnSpc>
                <a:spcPct val="80000"/>
              </a:lnSpc>
            </a:pPr>
            <a:endParaRPr lang="it-IT" sz="2000"/>
          </a:p>
          <a:p>
            <a:pPr>
              <a:lnSpc>
                <a:spcPct val="80000"/>
              </a:lnSpc>
            </a:pPr>
            <a:r>
              <a:rPr lang="it-IT" sz="2000"/>
              <a:t>La comunicazione scientifica nel XXI secolo non può fare più a meno di questo mezzo. </a:t>
            </a:r>
            <a:r>
              <a:rPr lang="it-IT" sz="2000">
                <a:hlinkClick r:id="rId2"/>
              </a:rPr>
              <a:t>Le riviste scientifiche devono riconfigurarsi per sopravvivere</a:t>
            </a:r>
            <a:r>
              <a:rPr lang="it-IT" sz="2000"/>
              <a:t>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Alcuni links interessanti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2800"/>
              <a:t>Quantum diaries, 2005: </a:t>
            </a:r>
            <a:r>
              <a:rPr lang="it-IT" sz="2800">
                <a:hlinkClick r:id="rId2"/>
              </a:rPr>
              <a:t>For your eyes first</a:t>
            </a:r>
            <a:endParaRPr lang="it-IT" sz="2800"/>
          </a:p>
          <a:p>
            <a:endParaRPr lang="it-IT" sz="2800"/>
          </a:p>
          <a:p>
            <a:r>
              <a:rPr lang="it-IT" sz="2800"/>
              <a:t>A QDS, 2007: </a:t>
            </a:r>
            <a:r>
              <a:rPr lang="it-IT" sz="2800">
                <a:hlinkClick r:id="rId3"/>
              </a:rPr>
              <a:t>I want to know about the multi-B excess too!</a:t>
            </a:r>
            <a:endParaRPr lang="it-IT" sz="2800"/>
          </a:p>
          <a:p>
            <a:endParaRPr lang="it-IT" sz="2800"/>
          </a:p>
          <a:p>
            <a:r>
              <a:rPr lang="it-IT" sz="2800"/>
              <a:t>A QDS, 2008: the multi-muon saga: </a:t>
            </a:r>
            <a:r>
              <a:rPr lang="it-IT" sz="2800">
                <a:hlinkClick r:id="rId4"/>
              </a:rPr>
              <a:t>1</a:t>
            </a:r>
            <a:r>
              <a:rPr lang="it-IT" sz="2800"/>
              <a:t>, </a:t>
            </a:r>
            <a:r>
              <a:rPr lang="it-IT" sz="2800">
                <a:hlinkClick r:id="rId5"/>
              </a:rPr>
              <a:t>2</a:t>
            </a:r>
            <a:r>
              <a:rPr lang="it-IT" sz="2800"/>
              <a:t>, </a:t>
            </a:r>
            <a:r>
              <a:rPr lang="it-IT" sz="2800">
                <a:hlinkClick r:id="rId6"/>
              </a:rPr>
              <a:t>3</a:t>
            </a:r>
            <a:r>
              <a:rPr lang="it-IT" sz="2800"/>
              <a:t>, </a:t>
            </a:r>
            <a:r>
              <a:rPr lang="it-IT" sz="2800">
                <a:hlinkClick r:id="rId7"/>
              </a:rPr>
              <a:t>4</a:t>
            </a:r>
            <a:endParaRPr lang="it-IT" sz="2800"/>
          </a:p>
          <a:p>
            <a:endParaRPr lang="it-IT" sz="2800"/>
          </a:p>
          <a:p>
            <a:r>
              <a:rPr lang="it-IT" sz="2800"/>
              <a:t>A QDS, 2009: </a:t>
            </a:r>
            <a:r>
              <a:rPr lang="it-IT" sz="2800">
                <a:hlinkClick r:id="rId8"/>
              </a:rPr>
              <a:t>The Omega b Baryon Significance</a:t>
            </a:r>
            <a:r>
              <a:rPr lang="it-IT" sz="2800"/>
              <a:t> </a:t>
            </a:r>
          </a:p>
          <a:p>
            <a:endParaRPr lang="it-IT" sz="2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2543</TotalTime>
  <Words>2156</Words>
  <Application>Microsoft Office PowerPoint</Application>
  <PresentationFormat>Presentazione su schermo (4:3)</PresentationFormat>
  <Paragraphs>297</Paragraphs>
  <Slides>29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30" baseType="lpstr">
      <vt:lpstr>Struttura predefinita</vt:lpstr>
      <vt:lpstr>I Blogs come strumento per la Comunicazione Scientifica</vt:lpstr>
      <vt:lpstr>I fisici e il pubblico</vt:lpstr>
      <vt:lpstr>Il problema: “filling the gap”</vt:lpstr>
      <vt:lpstr>…Ma cos’è un blog ?</vt:lpstr>
      <vt:lpstr>Tipi di blog</vt:lpstr>
      <vt:lpstr>Due casi eclatanti ma diversi</vt:lpstr>
      <vt:lpstr>Ma ci deve interessare  il volume di lettori ?</vt:lpstr>
      <vt:lpstr>Caratteristiche attraenti dei blogs per la divulgazione</vt:lpstr>
      <vt:lpstr>Tornaconto personale</vt:lpstr>
      <vt:lpstr>Diapositiva 10</vt:lpstr>
      <vt:lpstr>Diapositiva 11</vt:lpstr>
      <vt:lpstr>Il problema principale:  Tempus Fugit!</vt:lpstr>
      <vt:lpstr>Diapositiva 13</vt:lpstr>
      <vt:lpstr>Contenuti</vt:lpstr>
      <vt:lpstr>Diapositiva 15</vt:lpstr>
      <vt:lpstr>Diapositiva 16</vt:lpstr>
      <vt:lpstr>Diapositiva 17</vt:lpstr>
      <vt:lpstr>Aftermath delle news su W+jj </vt:lpstr>
      <vt:lpstr>Short Summary</vt:lpstr>
      <vt:lpstr>Conclusioni</vt:lpstr>
      <vt:lpstr>Diapositiva 21</vt:lpstr>
      <vt:lpstr>Come, quando, quanto</vt:lpstr>
      <vt:lpstr>Di cosa scrivo ?</vt:lpstr>
      <vt:lpstr>In 5 anni di blog...</vt:lpstr>
      <vt:lpstr>Il post tipico: ricetta</vt:lpstr>
      <vt:lpstr>Esperienze significative, pro e contro</vt:lpstr>
      <vt:lpstr>Diapositiva 27</vt:lpstr>
      <vt:lpstr>Conclusioni</vt:lpstr>
      <vt:lpstr>Alcuni links interessanti</vt:lpstr>
    </vt:vector>
  </TitlesOfParts>
  <Company>INFN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dorigo</dc:creator>
  <cp:lastModifiedBy>Sezione di Padova</cp:lastModifiedBy>
  <cp:revision>33</cp:revision>
  <dcterms:created xsi:type="dcterms:W3CDTF">2008-04-23T11:50:31Z</dcterms:created>
  <dcterms:modified xsi:type="dcterms:W3CDTF">2011-10-05T14:03:50Z</dcterms:modified>
</cp:coreProperties>
</file>